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4" r:id="rId7"/>
    <p:sldId id="259" r:id="rId8"/>
    <p:sldId id="274" r:id="rId9"/>
    <p:sldId id="275" r:id="rId10"/>
    <p:sldId id="260" r:id="rId11"/>
    <p:sldId id="288" r:id="rId12"/>
    <p:sldId id="266" r:id="rId13"/>
    <p:sldId id="283" r:id="rId14"/>
    <p:sldId id="289" r:id="rId15"/>
    <p:sldId id="286" r:id="rId16"/>
    <p:sldId id="287" r:id="rId17"/>
    <p:sldId id="285" r:id="rId18"/>
    <p:sldId id="281" r:id="rId19"/>
    <p:sldId id="284" r:id="rId20"/>
    <p:sldId id="282" r:id="rId21"/>
    <p:sldId id="257" r:id="rId22"/>
    <p:sldId id="290" r:id="rId23"/>
    <p:sldId id="262" r:id="rId24"/>
    <p:sldId id="270" r:id="rId25"/>
    <p:sldId id="265" r:id="rId26"/>
    <p:sldId id="269" r:id="rId27"/>
    <p:sldId id="271" r:id="rId28"/>
    <p:sldId id="272" r:id="rId29"/>
    <p:sldId id="258"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44" y="10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Bond (St Francis of Assisi Catholic Primary Sch - Butler)" userId="S::nicole.bond@cewa.edu.au::8a88e7f0-6f1b-4fcc-907e-141c8510d3a6" providerId="AD" clId="Web-{B7AA9B58-32E9-D044-5884-63425AA0C374}"/>
    <pc:docChg chg="modSld">
      <pc:chgData name="Nicole Bond (St Francis of Assisi Catholic Primary Sch - Butler)" userId="S::nicole.bond@cewa.edu.au::8a88e7f0-6f1b-4fcc-907e-141c8510d3a6" providerId="AD" clId="Web-{B7AA9B58-32E9-D044-5884-63425AA0C374}" dt="2021-01-29T03:55:59.912" v="21" actId="20577"/>
      <pc:docMkLst>
        <pc:docMk/>
      </pc:docMkLst>
      <pc:sldChg chg="modSp">
        <pc:chgData name="Nicole Bond (St Francis of Assisi Catholic Primary Sch - Butler)" userId="S::nicole.bond@cewa.edu.au::8a88e7f0-6f1b-4fcc-907e-141c8510d3a6" providerId="AD" clId="Web-{B7AA9B58-32E9-D044-5884-63425AA0C374}" dt="2021-01-29T03:52:09.068" v="0" actId="20577"/>
        <pc:sldMkLst>
          <pc:docMk/>
          <pc:sldMk cId="2375791278" sldId="256"/>
        </pc:sldMkLst>
        <pc:spChg chg="mod">
          <ac:chgData name="Nicole Bond (St Francis of Assisi Catholic Primary Sch - Butler)" userId="S::nicole.bond@cewa.edu.au::8a88e7f0-6f1b-4fcc-907e-141c8510d3a6" providerId="AD" clId="Web-{B7AA9B58-32E9-D044-5884-63425AA0C374}" dt="2021-01-29T03:52:09.068" v="0" actId="20577"/>
          <ac:spMkLst>
            <pc:docMk/>
            <pc:sldMk cId="2375791278" sldId="256"/>
            <ac:spMk id="2" creationId="{00000000-0000-0000-0000-000000000000}"/>
          </ac:spMkLst>
        </pc:spChg>
      </pc:sldChg>
      <pc:sldChg chg="modSp">
        <pc:chgData name="Nicole Bond (St Francis of Assisi Catholic Primary Sch - Butler)" userId="S::nicole.bond@cewa.edu.au::8a88e7f0-6f1b-4fcc-907e-141c8510d3a6" providerId="AD" clId="Web-{B7AA9B58-32E9-D044-5884-63425AA0C374}" dt="2021-01-29T03:54:01.443" v="12" actId="20577"/>
        <pc:sldMkLst>
          <pc:docMk/>
          <pc:sldMk cId="2229307589" sldId="260"/>
        </pc:sldMkLst>
        <pc:spChg chg="mod">
          <ac:chgData name="Nicole Bond (St Francis of Assisi Catholic Primary Sch - Butler)" userId="S::nicole.bond@cewa.edu.au::8a88e7f0-6f1b-4fcc-907e-141c8510d3a6" providerId="AD" clId="Web-{B7AA9B58-32E9-D044-5884-63425AA0C374}" dt="2021-01-29T03:54:01.443" v="12" actId="20577"/>
          <ac:spMkLst>
            <pc:docMk/>
            <pc:sldMk cId="2229307589" sldId="260"/>
            <ac:spMk id="3" creationId="{00000000-0000-0000-0000-000000000000}"/>
          </ac:spMkLst>
        </pc:spChg>
      </pc:sldChg>
      <pc:sldChg chg="modSp">
        <pc:chgData name="Nicole Bond (St Francis of Assisi Catholic Primary Sch - Butler)" userId="S::nicole.bond@cewa.edu.au::8a88e7f0-6f1b-4fcc-907e-141c8510d3a6" providerId="AD" clId="Web-{B7AA9B58-32E9-D044-5884-63425AA0C374}" dt="2021-01-29T03:52:57.943" v="4" actId="20577"/>
        <pc:sldMkLst>
          <pc:docMk/>
          <pc:sldMk cId="3046816026" sldId="264"/>
        </pc:sldMkLst>
        <pc:spChg chg="mod">
          <ac:chgData name="Nicole Bond (St Francis of Assisi Catholic Primary Sch - Butler)" userId="S::nicole.bond@cewa.edu.au::8a88e7f0-6f1b-4fcc-907e-141c8510d3a6" providerId="AD" clId="Web-{B7AA9B58-32E9-D044-5884-63425AA0C374}" dt="2021-01-29T03:52:57.943" v="4" actId="20577"/>
          <ac:spMkLst>
            <pc:docMk/>
            <pc:sldMk cId="3046816026" sldId="264"/>
            <ac:spMk id="3" creationId="{00000000-0000-0000-0000-000000000000}"/>
          </ac:spMkLst>
        </pc:spChg>
      </pc:sldChg>
      <pc:sldChg chg="modSp">
        <pc:chgData name="Nicole Bond (St Francis of Assisi Catholic Primary Sch - Butler)" userId="S::nicole.bond@cewa.edu.au::8a88e7f0-6f1b-4fcc-907e-141c8510d3a6" providerId="AD" clId="Web-{B7AA9B58-32E9-D044-5884-63425AA0C374}" dt="2021-01-29T03:55:59.912" v="21" actId="20577"/>
        <pc:sldMkLst>
          <pc:docMk/>
          <pc:sldMk cId="291310937" sldId="282"/>
        </pc:sldMkLst>
        <pc:spChg chg="mod">
          <ac:chgData name="Nicole Bond (St Francis of Assisi Catholic Primary Sch - Butler)" userId="S::nicole.bond@cewa.edu.au::8a88e7f0-6f1b-4fcc-907e-141c8510d3a6" providerId="AD" clId="Web-{B7AA9B58-32E9-D044-5884-63425AA0C374}" dt="2021-01-29T03:55:59.912" v="21" actId="20577"/>
          <ac:spMkLst>
            <pc:docMk/>
            <pc:sldMk cId="291310937" sldId="282"/>
            <ac:spMk id="3" creationId="{00000000-0000-0000-0000-000000000000}"/>
          </ac:spMkLst>
        </pc:spChg>
      </pc:sldChg>
    </pc:docChg>
  </pc:docChgLst>
  <pc:docChgLst>
    <pc:chgData name="Joslyn Selyer (St Francis of Assisi Catholic Primary Sch - Butler)" userId="d467f1e3-b145-4bc9-9499-0bf4220891bc" providerId="ADAL" clId="{CCABD63B-7495-4693-8B03-C374DB91476E}"/>
    <pc:docChg chg="undo custSel modSld">
      <pc:chgData name="Joslyn Selyer (St Francis of Assisi Catholic Primary Sch - Butler)" userId="d467f1e3-b145-4bc9-9499-0bf4220891bc" providerId="ADAL" clId="{CCABD63B-7495-4693-8B03-C374DB91476E}" dt="2021-01-29T11:51:16.143" v="149" actId="20577"/>
      <pc:docMkLst>
        <pc:docMk/>
      </pc:docMkLst>
      <pc:sldChg chg="modSp mod">
        <pc:chgData name="Joslyn Selyer (St Francis of Assisi Catholic Primary Sch - Butler)" userId="d467f1e3-b145-4bc9-9499-0bf4220891bc" providerId="ADAL" clId="{CCABD63B-7495-4693-8B03-C374DB91476E}" dt="2021-01-29T11:46:34.727" v="74" actId="20577"/>
        <pc:sldMkLst>
          <pc:docMk/>
          <pc:sldMk cId="2229307589" sldId="260"/>
        </pc:sldMkLst>
        <pc:spChg chg="mod">
          <ac:chgData name="Joslyn Selyer (St Francis of Assisi Catholic Primary Sch - Butler)" userId="d467f1e3-b145-4bc9-9499-0bf4220891bc" providerId="ADAL" clId="{CCABD63B-7495-4693-8B03-C374DB91476E}" dt="2021-01-29T11:46:34.727" v="74" actId="20577"/>
          <ac:spMkLst>
            <pc:docMk/>
            <pc:sldMk cId="2229307589" sldId="260"/>
            <ac:spMk id="3" creationId="{00000000-0000-0000-0000-000000000000}"/>
          </ac:spMkLst>
        </pc:spChg>
      </pc:sldChg>
      <pc:sldChg chg="addSp delSp modSp mod">
        <pc:chgData name="Joslyn Selyer (St Francis of Assisi Catholic Primary Sch - Butler)" userId="d467f1e3-b145-4bc9-9499-0bf4220891bc" providerId="ADAL" clId="{CCABD63B-7495-4693-8B03-C374DB91476E}" dt="2021-01-29T11:43:39.570" v="4" actId="1076"/>
        <pc:sldMkLst>
          <pc:docMk/>
          <pc:sldMk cId="3046816026" sldId="264"/>
        </pc:sldMkLst>
        <pc:graphicFrameChg chg="del">
          <ac:chgData name="Joslyn Selyer (St Francis of Assisi Catholic Primary Sch - Butler)" userId="d467f1e3-b145-4bc9-9499-0bf4220891bc" providerId="ADAL" clId="{CCABD63B-7495-4693-8B03-C374DB91476E}" dt="2021-01-29T11:43:28.349" v="0" actId="478"/>
          <ac:graphicFrameMkLst>
            <pc:docMk/>
            <pc:sldMk cId="3046816026" sldId="264"/>
            <ac:graphicFrameMk id="6" creationId="{00000000-0000-0000-0000-000000000000}"/>
          </ac:graphicFrameMkLst>
        </pc:graphicFrameChg>
        <pc:picChg chg="add mod">
          <ac:chgData name="Joslyn Selyer (St Francis of Assisi Catholic Primary Sch - Butler)" userId="d467f1e3-b145-4bc9-9499-0bf4220891bc" providerId="ADAL" clId="{CCABD63B-7495-4693-8B03-C374DB91476E}" dt="2021-01-29T11:43:39.570" v="4" actId="1076"/>
          <ac:picMkLst>
            <pc:docMk/>
            <pc:sldMk cId="3046816026" sldId="264"/>
            <ac:picMk id="8" creationId="{179A2508-80FF-4423-8165-9BA07E7EA71C}"/>
          </ac:picMkLst>
        </pc:picChg>
      </pc:sldChg>
      <pc:sldChg chg="addSp delSp modSp mod">
        <pc:chgData name="Joslyn Selyer (St Francis of Assisi Catholic Primary Sch - Butler)" userId="d467f1e3-b145-4bc9-9499-0bf4220891bc" providerId="ADAL" clId="{CCABD63B-7495-4693-8B03-C374DB91476E}" dt="2021-01-29T11:45:38.672" v="9" actId="14100"/>
        <pc:sldMkLst>
          <pc:docMk/>
          <pc:sldMk cId="3136145338" sldId="274"/>
        </pc:sldMkLst>
        <pc:picChg chg="del">
          <ac:chgData name="Joslyn Selyer (St Francis of Assisi Catholic Primary Sch - Butler)" userId="d467f1e3-b145-4bc9-9499-0bf4220891bc" providerId="ADAL" clId="{CCABD63B-7495-4693-8B03-C374DB91476E}" dt="2021-01-29T11:45:32.629" v="7" actId="478"/>
          <ac:picMkLst>
            <pc:docMk/>
            <pc:sldMk cId="3136145338" sldId="274"/>
            <ac:picMk id="4" creationId="{00000000-0000-0000-0000-000000000000}"/>
          </ac:picMkLst>
        </pc:picChg>
        <pc:picChg chg="add mod">
          <ac:chgData name="Joslyn Selyer (St Francis of Assisi Catholic Primary Sch - Butler)" userId="d467f1e3-b145-4bc9-9499-0bf4220891bc" providerId="ADAL" clId="{CCABD63B-7495-4693-8B03-C374DB91476E}" dt="2021-01-29T11:45:38.672" v="9" actId="14100"/>
          <ac:picMkLst>
            <pc:docMk/>
            <pc:sldMk cId="3136145338" sldId="274"/>
            <ac:picMk id="5" creationId="{85095193-4984-4563-AD19-20AFE9788ACE}"/>
          </ac:picMkLst>
        </pc:picChg>
      </pc:sldChg>
      <pc:sldChg chg="modSp mod">
        <pc:chgData name="Joslyn Selyer (St Francis of Assisi Catholic Primary Sch - Butler)" userId="d467f1e3-b145-4bc9-9499-0bf4220891bc" providerId="ADAL" clId="{CCABD63B-7495-4693-8B03-C374DB91476E}" dt="2021-01-29T11:51:16.143" v="149" actId="20577"/>
        <pc:sldMkLst>
          <pc:docMk/>
          <pc:sldMk cId="2437461678" sldId="286"/>
        </pc:sldMkLst>
        <pc:spChg chg="mod">
          <ac:chgData name="Joslyn Selyer (St Francis of Assisi Catholic Primary Sch - Butler)" userId="d467f1e3-b145-4bc9-9499-0bf4220891bc" providerId="ADAL" clId="{CCABD63B-7495-4693-8B03-C374DB91476E}" dt="2021-01-29T11:51:16.143" v="149" actId="20577"/>
          <ac:spMkLst>
            <pc:docMk/>
            <pc:sldMk cId="2437461678" sldId="286"/>
            <ac:spMk id="3" creationId="{00000000-0000-0000-0000-000000000000}"/>
          </ac:spMkLst>
        </pc:spChg>
      </pc:sldChg>
      <pc:sldChg chg="modSp mod">
        <pc:chgData name="Joslyn Selyer (St Francis of Assisi Catholic Primary Sch - Butler)" userId="d467f1e3-b145-4bc9-9499-0bf4220891bc" providerId="ADAL" clId="{CCABD63B-7495-4693-8B03-C374DB91476E}" dt="2021-01-29T11:50:37.602" v="148" actId="21"/>
        <pc:sldMkLst>
          <pc:docMk/>
          <pc:sldMk cId="2981915759" sldId="288"/>
        </pc:sldMkLst>
        <pc:spChg chg="mod">
          <ac:chgData name="Joslyn Selyer (St Francis of Assisi Catholic Primary Sch - Butler)" userId="d467f1e3-b145-4bc9-9499-0bf4220891bc" providerId="ADAL" clId="{CCABD63B-7495-4693-8B03-C374DB91476E}" dt="2021-01-29T11:50:37.602" v="148" actId="21"/>
          <ac:spMkLst>
            <pc:docMk/>
            <pc:sldMk cId="2981915759" sldId="288"/>
            <ac:spMk id="3" creationId="{00000000-0000-0000-0000-000000000000}"/>
          </ac:spMkLst>
        </pc:spChg>
      </pc:sldChg>
    </pc:docChg>
  </pc:docChgLst>
  <pc:docChgLst>
    <pc:chgData name="Joslyn Selyer (St Francis of Assisi Catholic Primary Sch - Butler)" userId="d467f1e3-b145-4bc9-9499-0bf4220891bc" providerId="ADAL" clId="{CE400073-D3D3-4AC1-858C-3C4B0F34B656}"/>
    <pc:docChg chg="undo custSel modSld">
      <pc:chgData name="Joslyn Selyer (St Francis of Assisi Catholic Primary Sch - Butler)" userId="d467f1e3-b145-4bc9-9499-0bf4220891bc" providerId="ADAL" clId="{CE400073-D3D3-4AC1-858C-3C4B0F34B656}" dt="2021-02-08T08:32:52.743" v="7"/>
      <pc:docMkLst>
        <pc:docMk/>
      </pc:docMkLst>
      <pc:sldChg chg="modSp mod">
        <pc:chgData name="Joslyn Selyer (St Francis of Assisi Catholic Primary Sch - Butler)" userId="d467f1e3-b145-4bc9-9499-0bf4220891bc" providerId="ADAL" clId="{CE400073-D3D3-4AC1-858C-3C4B0F34B656}" dt="2021-02-08T08:32:52.743" v="7"/>
        <pc:sldMkLst>
          <pc:docMk/>
          <pc:sldMk cId="3503681320" sldId="287"/>
        </pc:sldMkLst>
        <pc:spChg chg="mod">
          <ac:chgData name="Joslyn Selyer (St Francis of Assisi Catholic Primary Sch - Butler)" userId="d467f1e3-b145-4bc9-9499-0bf4220891bc" providerId="ADAL" clId="{CE400073-D3D3-4AC1-858C-3C4B0F34B656}" dt="2021-02-08T08:32:52.743" v="7"/>
          <ac:spMkLst>
            <pc:docMk/>
            <pc:sldMk cId="3503681320" sldId="28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1042026-9285-4B46-839A-D654510B1474}" type="datetimeFigureOut">
              <a:rPr lang="en-AU" smtClean="0"/>
              <a:t>8/02/2021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337801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42026-9285-4B46-839A-D654510B1474}" type="datetimeFigureOut">
              <a:rPr lang="en-AU" smtClean="0"/>
              <a:t>8/02/2021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19238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42026-9285-4B46-839A-D654510B1474}" type="datetimeFigureOut">
              <a:rPr lang="en-AU" smtClean="0"/>
              <a:t>8/02/2021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10668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1042026-9285-4B46-839A-D654510B1474}" type="datetimeFigureOut">
              <a:rPr lang="en-AU" smtClean="0"/>
              <a:t>8/02/2021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186766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42026-9285-4B46-839A-D654510B1474}" type="datetimeFigureOut">
              <a:rPr lang="en-AU" smtClean="0"/>
              <a:t>8/02/2021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1272829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1042026-9285-4B46-839A-D654510B1474}" type="datetimeFigureOut">
              <a:rPr lang="en-AU" smtClean="0"/>
              <a:t>8/02/2021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290070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1042026-9285-4B46-839A-D654510B1474}" type="datetimeFigureOut">
              <a:rPr lang="en-AU" smtClean="0"/>
              <a:t>8/02/2021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30396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1042026-9285-4B46-839A-D654510B1474}" type="datetimeFigureOut">
              <a:rPr lang="en-AU" smtClean="0"/>
              <a:t>8/02/2021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2301351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42026-9285-4B46-839A-D654510B1474}" type="datetimeFigureOut">
              <a:rPr lang="en-AU" smtClean="0"/>
              <a:t>8/02/2021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97083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42026-9285-4B46-839A-D654510B1474}" type="datetimeFigureOut">
              <a:rPr lang="en-AU" smtClean="0"/>
              <a:t>8/02/2021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422734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42026-9285-4B46-839A-D654510B1474}" type="datetimeFigureOut">
              <a:rPr lang="en-AU" smtClean="0"/>
              <a:t>8/02/2021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E303E31-EFA6-4F98-9BC5-57A9AD76FE5A}" type="slidenum">
              <a:rPr lang="en-AU" smtClean="0"/>
              <a:t>‹#›</a:t>
            </a:fld>
            <a:endParaRPr lang="en-AU"/>
          </a:p>
        </p:txBody>
      </p:sp>
    </p:spTree>
    <p:extLst>
      <p:ext uri="{BB962C8B-B14F-4D97-AF65-F5344CB8AC3E}">
        <p14:creationId xmlns:p14="http://schemas.microsoft.com/office/powerpoint/2010/main" val="307968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42026-9285-4B46-839A-D654510B1474}" type="datetimeFigureOut">
              <a:rPr lang="en-AU" smtClean="0"/>
              <a:t>8/02/2021</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03E31-EFA6-4F98-9BC5-57A9AD76FE5A}" type="slidenum">
              <a:rPr lang="en-AU" smtClean="0"/>
              <a:t>‹#›</a:t>
            </a:fld>
            <a:endParaRPr lang="en-AU"/>
          </a:p>
        </p:txBody>
      </p:sp>
    </p:spTree>
    <p:extLst>
      <p:ext uri="{BB962C8B-B14F-4D97-AF65-F5344CB8AC3E}">
        <p14:creationId xmlns:p14="http://schemas.microsoft.com/office/powerpoint/2010/main" val="2646077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cid:image008.jpg@01D5DC41.69956100"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Julie.Ford@cewa.edu.a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armen.mirto@cewa.edu.au" TargetMode="External"/><Relationship Id="rId2" Type="http://schemas.openxmlformats.org/officeDocument/2006/relationships/hyperlink" Target="mailto:Josyln.selyer@cewa.edu.au"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1"/>
          </a:lnRef>
          <a:fillRef idx="2">
            <a:schemeClr val="accent1"/>
          </a:fillRef>
          <a:effectRef idx="1">
            <a:schemeClr val="accent1"/>
          </a:effectRef>
          <a:fontRef idx="minor">
            <a:schemeClr val="dk1"/>
          </a:fontRef>
        </p:style>
        <p:txBody>
          <a:bodyPr/>
          <a:lstStyle/>
          <a:p>
            <a:r>
              <a:rPr lang="en-AU">
                <a:latin typeface="KG Summer Sunshine Blackout"/>
              </a:rPr>
              <a:t>Year 5 2021</a:t>
            </a:r>
            <a:endParaRPr lang="en-AU" dirty="0">
              <a:latin typeface="KG Summer Sunshine Blackout" panose="02000000000000000000" pitchFamily="2" charset="0"/>
            </a:endParaRPr>
          </a:p>
        </p:txBody>
      </p:sp>
      <p:sp>
        <p:nvSpPr>
          <p:cNvPr id="3" name="Subtitle 2"/>
          <p:cNvSpPr>
            <a:spLocks noGrp="1"/>
          </p:cNvSpPr>
          <p:nvPr>
            <p:ph type="subTitle" idx="1"/>
          </p:nvPr>
        </p:nvSpPr>
        <p:spPr/>
        <p:txBody>
          <a:bodyPr/>
          <a:lstStyle/>
          <a:p>
            <a:r>
              <a:rPr lang="en-AU" dirty="0"/>
              <a:t>Mrs Nicole Bond</a:t>
            </a:r>
          </a:p>
          <a:p>
            <a:r>
              <a:rPr lang="en-AU" dirty="0"/>
              <a:t>Mrs Joslyn Selyer</a:t>
            </a:r>
          </a:p>
        </p:txBody>
      </p:sp>
      <p:pic>
        <p:nvPicPr>
          <p:cNvPr id="5" name="Picture 4" descr="signature_109359153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1560" y="430935"/>
            <a:ext cx="1419225" cy="1428750"/>
          </a:xfrm>
          <a:prstGeom prst="rect">
            <a:avLst/>
          </a:prstGeom>
          <a:noFill/>
          <a:ln>
            <a:noFill/>
          </a:ln>
        </p:spPr>
      </p:pic>
    </p:spTree>
    <p:extLst>
      <p:ext uri="{BB962C8B-B14F-4D97-AF65-F5344CB8AC3E}">
        <p14:creationId xmlns:p14="http://schemas.microsoft.com/office/powerpoint/2010/main" val="237579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051720" y="1441326"/>
            <a:ext cx="5040560" cy="5109182"/>
          </a:xfrm>
          <a:prstGeom prst="rect">
            <a:avLst/>
          </a:prstGeom>
        </p:spPr>
      </p:pic>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dirty="0">
                <a:latin typeface="KG Summer Sunshine Blackout" panose="02000000000000000000" pitchFamily="2" charset="0"/>
              </a:rPr>
              <a:t>Keeping Safe</a:t>
            </a:r>
          </a:p>
        </p:txBody>
      </p:sp>
    </p:spTree>
    <p:extLst>
      <p:ext uri="{BB962C8B-B14F-4D97-AF65-F5344CB8AC3E}">
        <p14:creationId xmlns:p14="http://schemas.microsoft.com/office/powerpoint/2010/main" val="102353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dirty="0">
                <a:latin typeface="KG Summer Sunshine Blackout" panose="02000000000000000000" pitchFamily="2" charset="0"/>
              </a:rPr>
              <a:t>Keeping Safe</a:t>
            </a:r>
          </a:p>
        </p:txBody>
      </p:sp>
      <p:pic>
        <p:nvPicPr>
          <p:cNvPr id="5" name="Picture 4"/>
          <p:cNvPicPr>
            <a:picLocks noChangeAspect="1"/>
          </p:cNvPicPr>
          <p:nvPr/>
        </p:nvPicPr>
        <p:blipFill>
          <a:blip r:embed="rId2"/>
          <a:stretch>
            <a:fillRect/>
          </a:stretch>
        </p:blipFill>
        <p:spPr>
          <a:xfrm>
            <a:off x="338918" y="2277715"/>
            <a:ext cx="8302587" cy="3554285"/>
          </a:xfrm>
          <a:prstGeom prst="rect">
            <a:avLst/>
          </a:prstGeom>
        </p:spPr>
      </p:pic>
      <p:pic>
        <p:nvPicPr>
          <p:cNvPr id="6" name="Picture 5"/>
          <p:cNvPicPr>
            <a:picLocks noChangeAspect="1"/>
          </p:cNvPicPr>
          <p:nvPr/>
        </p:nvPicPr>
        <p:blipFill>
          <a:blip r:embed="rId3"/>
          <a:stretch>
            <a:fillRect/>
          </a:stretch>
        </p:blipFill>
        <p:spPr>
          <a:xfrm>
            <a:off x="755576" y="1556792"/>
            <a:ext cx="7885929" cy="720080"/>
          </a:xfrm>
          <a:prstGeom prst="rect">
            <a:avLst/>
          </a:prstGeom>
        </p:spPr>
      </p:pic>
    </p:spTree>
    <p:extLst>
      <p:ext uri="{BB962C8B-B14F-4D97-AF65-F5344CB8AC3E}">
        <p14:creationId xmlns:p14="http://schemas.microsoft.com/office/powerpoint/2010/main" val="22050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5922BD39-6B5B-493A-BE62-58ECD0F7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4741521E-DC76-41B9-8A47-448CD4F9FA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845699" y="-1835671"/>
            <a:ext cx="5470372" cy="9141714"/>
          </a:xfrm>
          <a:prstGeom prst="rect">
            <a:avLst/>
          </a:prstGeom>
        </p:spPr>
      </p:pic>
      <p:sp>
        <p:nvSpPr>
          <p:cNvPr id="4" name="Title 1"/>
          <p:cNvSpPr>
            <a:spLocks noGrp="1"/>
          </p:cNvSpPr>
          <p:nvPr>
            <p:ph type="title"/>
          </p:nvPr>
        </p:nvSpPr>
        <p:spPr>
          <a:xfrm>
            <a:off x="1052724" y="184336"/>
            <a:ext cx="6962835" cy="1405965"/>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p>
            <a:pPr>
              <a:lnSpc>
                <a:spcPct val="90000"/>
              </a:lnSpc>
            </a:pPr>
            <a:r>
              <a:rPr lang="en-US">
                <a:solidFill>
                  <a:schemeClr val="tx1"/>
                </a:solidFill>
                <a:latin typeface="+mj-lt"/>
                <a:ea typeface="+mj-ea"/>
                <a:cs typeface="+mj-cs"/>
              </a:rPr>
              <a:t>Specialists</a:t>
            </a:r>
          </a:p>
        </p:txBody>
      </p:sp>
      <p:sp>
        <p:nvSpPr>
          <p:cNvPr id="3" name="Content Placeholder 2"/>
          <p:cNvSpPr>
            <a:spLocks noGrp="1"/>
          </p:cNvSpPr>
          <p:nvPr>
            <p:ph idx="1"/>
          </p:nvPr>
        </p:nvSpPr>
        <p:spPr>
          <a:xfrm>
            <a:off x="1052724" y="1714977"/>
            <a:ext cx="6962835" cy="2101045"/>
          </a:xfrm>
        </p:spPr>
        <p:txBody>
          <a:bodyPr vert="horz" lIns="91440" tIns="45720" rIns="91440" bIns="45720" rtlCol="0" anchor="t">
            <a:noAutofit/>
          </a:bodyPr>
          <a:lstStyle/>
          <a:p>
            <a:pPr marL="0" indent="0" algn="ctr">
              <a:lnSpc>
                <a:spcPct val="90000"/>
              </a:lnSpc>
              <a:spcBef>
                <a:spcPts val="1000"/>
              </a:spcBef>
              <a:buNone/>
            </a:pPr>
            <a:r>
              <a:rPr lang="en-US" sz="1700" dirty="0">
                <a:ea typeface="+mn-lt"/>
                <a:cs typeface="+mn-lt"/>
              </a:rPr>
              <a:t>Year 5 Children will need to know the responsibilities of different roles that are required in games such as umpires, players and coaches. They will need to follow, apply and understand rules in games. Students will usually be able to catch the object while stationary, over short to medium distances; however, is less successful under pressure. They usually select an appropriate throw for the specific situation, often showing accuracy and control to reach the intended target while under some pressure and will have basic understanding offence and defense and when they are needed. </a:t>
            </a:r>
            <a:endParaRPr lang="en-US" sz="1700" dirty="0">
              <a:cs typeface="Calibri"/>
            </a:endParaRPr>
          </a:p>
        </p:txBody>
      </p:sp>
      <p:sp>
        <p:nvSpPr>
          <p:cNvPr id="44" name="Rectangle 43">
            <a:extLst>
              <a:ext uri="{FF2B5EF4-FFF2-40B4-BE49-F238E27FC236}">
                <a16:creationId xmlns:a16="http://schemas.microsoft.com/office/drawing/2014/main" id="{53FD85F6-ECDC-4124-9916-6444E142C6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8" y="685797"/>
            <a:ext cx="89153"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drawing, window&#10;&#10;Description generated with very high confidence">
            <a:extLst>
              <a:ext uri="{FF2B5EF4-FFF2-40B4-BE49-F238E27FC236}">
                <a16:creationId xmlns:a16="http://schemas.microsoft.com/office/drawing/2014/main" id="{B94069C0-42DE-4A2D-9438-505206AF6AED}"/>
              </a:ext>
            </a:extLst>
          </p:cNvPr>
          <p:cNvPicPr>
            <a:picLocks noChangeAspect="1"/>
          </p:cNvPicPr>
          <p:nvPr/>
        </p:nvPicPr>
        <p:blipFill rotWithShape="1">
          <a:blip r:embed="rId4"/>
          <a:srcRect l="2521" r="-1" b="-1"/>
          <a:stretch/>
        </p:blipFill>
        <p:spPr>
          <a:xfrm>
            <a:off x="-808" y="3761730"/>
            <a:ext cx="9141713" cy="3118224"/>
          </a:xfrm>
          <a:prstGeom prst="rect">
            <a:avLst/>
          </a:prstGeom>
        </p:spPr>
      </p:pic>
      <p:sp>
        <p:nvSpPr>
          <p:cNvPr id="46" name="Rectangle 45">
            <a:extLst>
              <a:ext uri="{FF2B5EF4-FFF2-40B4-BE49-F238E27FC236}">
                <a16:creationId xmlns:a16="http://schemas.microsoft.com/office/drawing/2014/main" id="{FB5D26B4-74AD-4118-8F13-7051DA3BF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4846" y="6172201"/>
            <a:ext cx="89154"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461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itle 1"/>
          <p:cNvSpPr>
            <a:spLocks noGrp="1"/>
          </p:cNvSpPr>
          <p:nvPr>
            <p:ph type="title"/>
          </p:nvPr>
        </p:nvSpPr>
        <p:spPr>
          <a:xfrm>
            <a:off x="628650" y="365125"/>
            <a:ext cx="7886699" cy="132556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r>
              <a:rPr lang="en-US">
                <a:latin typeface="+mj-lt"/>
                <a:ea typeface="+mj-ea"/>
                <a:cs typeface="+mj-cs"/>
              </a:rPr>
              <a:t>Specialists</a:t>
            </a:r>
          </a:p>
        </p:txBody>
      </p:sp>
      <p:sp>
        <p:nvSpPr>
          <p:cNvPr id="3" name="Content Placeholder 2"/>
          <p:cNvSpPr>
            <a:spLocks noGrp="1"/>
          </p:cNvSpPr>
          <p:nvPr>
            <p:ph idx="1"/>
          </p:nvPr>
        </p:nvSpPr>
        <p:spPr>
          <a:xfrm>
            <a:off x="628650" y="1714564"/>
            <a:ext cx="4569454" cy="4727855"/>
          </a:xfrm>
        </p:spPr>
        <p:txBody>
          <a:bodyPr vert="horz" lIns="91440" tIns="45720" rIns="91440" bIns="45720" rtlCol="0" anchor="t">
            <a:noAutofit/>
          </a:bodyPr>
          <a:lstStyle/>
          <a:p>
            <a:pPr marL="0" indent="0">
              <a:lnSpc>
                <a:spcPct val="90000"/>
              </a:lnSpc>
              <a:spcBef>
                <a:spcPts val="1000"/>
              </a:spcBef>
              <a:buNone/>
            </a:pPr>
            <a:r>
              <a:rPr lang="en-US" sz="2000" dirty="0">
                <a:ea typeface="+mn-lt"/>
                <a:cs typeface="+mn-lt"/>
              </a:rPr>
              <a:t>Students revisit and are consolidating language developed in previous years and interact to exchange information about their home and their personal and social worlds. They are becoming more confident about using a bilingual dictionary and their ability to formulate questions to find out specific information. They greet peers and teachers and respond to questions appropriately and are </a:t>
            </a:r>
            <a:r>
              <a:rPr lang="en-US" sz="2000" dirty="0" err="1">
                <a:ea typeface="+mn-lt"/>
                <a:cs typeface="+mn-lt"/>
              </a:rPr>
              <a:t>recognising</a:t>
            </a:r>
            <a:r>
              <a:rPr lang="en-US" sz="2000" dirty="0">
                <a:ea typeface="+mn-lt"/>
                <a:cs typeface="+mn-lt"/>
              </a:rPr>
              <a:t> when to use the formal form of the third person. They can use simple conjunctions, prepositions and can express preferences and negations in their oral or written communications. They will research an Italian region with a partner and will create and present a PowerPoint of their chosen region.</a:t>
            </a:r>
            <a:endParaRPr lang="en-US" sz="2000" dirty="0">
              <a:cs typeface="Calibri"/>
            </a:endParaRPr>
          </a:p>
        </p:txBody>
      </p:sp>
      <p:pic>
        <p:nvPicPr>
          <p:cNvPr id="8" name="Picture 8" descr="A picture containing motorcycle, building, parked, sitting&#10;&#10;Description generated with very high confidence">
            <a:extLst>
              <a:ext uri="{FF2B5EF4-FFF2-40B4-BE49-F238E27FC236}">
                <a16:creationId xmlns:a16="http://schemas.microsoft.com/office/drawing/2014/main" id="{21C12B42-6C49-4BAF-8E20-9741F6C8BFB3}"/>
              </a:ext>
            </a:extLst>
          </p:cNvPr>
          <p:cNvPicPr>
            <a:picLocks noChangeAspect="1"/>
          </p:cNvPicPr>
          <p:nvPr/>
        </p:nvPicPr>
        <p:blipFill rotWithShape="1">
          <a:blip r:embed="rId2"/>
          <a:srcRect l="34743" r="23258" b="1"/>
          <a:stretch/>
        </p:blipFill>
        <p:spPr>
          <a:xfrm>
            <a:off x="5136688" y="1771078"/>
            <a:ext cx="3378661" cy="4504881"/>
          </a:xfrm>
          <a:custGeom>
            <a:avLst/>
            <a:gdLst>
              <a:gd name="connsiteX0" fmla="*/ 1331584 w 2663168"/>
              <a:gd name="connsiteY0" fmla="*/ 0 h 2663168"/>
              <a:gd name="connsiteX1" fmla="*/ 2663168 w 2663168"/>
              <a:gd name="connsiteY1" fmla="*/ 1331584 h 2663168"/>
              <a:gd name="connsiteX2" fmla="*/ 1331584 w 2663168"/>
              <a:gd name="connsiteY2" fmla="*/ 2663168 h 2663168"/>
              <a:gd name="connsiteX3" fmla="*/ 0 w 2663168"/>
              <a:gd name="connsiteY3" fmla="*/ 1331584 h 2663168"/>
              <a:gd name="connsiteX4" fmla="*/ 1331584 w 2663168"/>
              <a:gd name="connsiteY4" fmla="*/ 0 h 2663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8" name="Arc 2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Oval 2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368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1490" y="365125"/>
            <a:ext cx="3840085" cy="1692794"/>
          </a:xfrm>
        </p:spPr>
        <p:style>
          <a:lnRef idx="1">
            <a:schemeClr val="accent1"/>
          </a:lnRef>
          <a:fillRef idx="2">
            <a:schemeClr val="accent1"/>
          </a:fillRef>
          <a:effectRef idx="1">
            <a:schemeClr val="accent1"/>
          </a:effectRef>
          <a:fontRef idx="minor">
            <a:schemeClr val="dk1"/>
          </a:fontRef>
        </p:style>
        <p:txBody>
          <a:bodyPr>
            <a:normAutofit/>
          </a:bodyPr>
          <a:lstStyle/>
          <a:p>
            <a:r>
              <a:rPr lang="en-AU" dirty="0">
                <a:latin typeface="KG Summer Sunshine Blackout"/>
              </a:rPr>
              <a:t>Specialists</a:t>
            </a:r>
            <a:endParaRPr lang="en-AU" dirty="0">
              <a:latin typeface="KG Summer Sunshine Blackout" panose="02000000000000000000" pitchFamily="2" charset="0"/>
            </a:endParaRPr>
          </a:p>
        </p:txBody>
      </p:sp>
      <p:cxnSp>
        <p:nvCxnSpPr>
          <p:cNvPr id="7"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840085" cy="3735672"/>
          </a:xfrm>
        </p:spPr>
        <p:txBody>
          <a:bodyPr vert="horz" lIns="91440" tIns="45720" rIns="91440" bIns="45720" rtlCol="0" anchor="t">
            <a:noAutofit/>
          </a:bodyPr>
          <a:lstStyle/>
          <a:p>
            <a:pPr marL="0" indent="0">
              <a:buNone/>
            </a:pPr>
            <a:r>
              <a:rPr lang="en-GB" sz="2000" dirty="0">
                <a:ea typeface="+mn-lt"/>
                <a:cs typeface="+mn-lt"/>
              </a:rPr>
              <a:t>Students will continue to learn recorder and will also be introduced to the ukulele.  Pitch and rhythm will continue to be covered and students will learn to sing the whole major scale.  Students will learn different chords on the ukulele and how to play simple songs. Students will also do a listening assignment on different music artists throughout time.  </a:t>
            </a:r>
            <a:endParaRPr lang="en-AU" sz="2000">
              <a:cs typeface="Calibri"/>
            </a:endParaRPr>
          </a:p>
        </p:txBody>
      </p:sp>
      <p:pic>
        <p:nvPicPr>
          <p:cNvPr id="2" name="Picture 4" descr="A close up of a logo&#10;&#10;Description generated with very high confidence">
            <a:extLst>
              <a:ext uri="{FF2B5EF4-FFF2-40B4-BE49-F238E27FC236}">
                <a16:creationId xmlns:a16="http://schemas.microsoft.com/office/drawing/2014/main" id="{DD4FA4C5-93B1-4109-9D99-8EACB2EBB4E5}"/>
              </a:ext>
            </a:extLst>
          </p:cNvPr>
          <p:cNvPicPr>
            <a:picLocks noChangeAspect="1"/>
          </p:cNvPicPr>
          <p:nvPr/>
        </p:nvPicPr>
        <p:blipFill rotWithShape="1">
          <a:blip r:embed="rId2"/>
          <a:srcRect l="23303" r="7656"/>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67313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A picture containing refrigerator, room&#10;&#10;Description generated with very high confidence">
            <a:extLst>
              <a:ext uri="{FF2B5EF4-FFF2-40B4-BE49-F238E27FC236}">
                <a16:creationId xmlns:a16="http://schemas.microsoft.com/office/drawing/2014/main" id="{64C59692-240B-47DD-B65C-0C876D2A597E}"/>
              </a:ext>
            </a:extLst>
          </p:cNvPr>
          <p:cNvPicPr>
            <a:picLocks noChangeAspect="1"/>
          </p:cNvPicPr>
          <p:nvPr/>
        </p:nvPicPr>
        <p:blipFill rotWithShape="1">
          <a:blip r:embed="rId2">
            <a:alphaModFix/>
          </a:blip>
          <a:srcRect l="26758" r="20796"/>
          <a:stretch/>
        </p:blipFill>
        <p:spPr>
          <a:xfrm>
            <a:off x="4348157" y="10"/>
            <a:ext cx="4795614" cy="5143490"/>
          </a:xfrm>
          <a:prstGeom prst="rect">
            <a:avLst/>
          </a:prstGeom>
        </p:spPr>
      </p:pic>
      <p:pic>
        <p:nvPicPr>
          <p:cNvPr id="9" name="Picture 8">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5143500"/>
          </a:xfrm>
          <a:prstGeom prst="rect">
            <a:avLst/>
          </a:prstGeom>
        </p:spPr>
      </p:pic>
      <p:sp>
        <p:nvSpPr>
          <p:cNvPr id="4" name="Title 1"/>
          <p:cNvSpPr>
            <a:spLocks noGrp="1"/>
          </p:cNvSpPr>
          <p:nvPr>
            <p:ph type="title"/>
          </p:nvPr>
        </p:nvSpPr>
        <p:spPr>
          <a:xfrm>
            <a:off x="603749" y="806450"/>
            <a:ext cx="3602727" cy="1633382"/>
          </a:xfrm>
        </p:spPr>
        <p:style>
          <a:lnRef idx="1">
            <a:schemeClr val="accent1"/>
          </a:lnRef>
          <a:fillRef idx="2">
            <a:schemeClr val="accent1"/>
          </a:fillRef>
          <a:effectRef idx="1">
            <a:schemeClr val="accent1"/>
          </a:effectRef>
          <a:fontRef idx="minor">
            <a:schemeClr val="dk1"/>
          </a:fontRef>
        </p:style>
        <p:txBody>
          <a:bodyPr>
            <a:normAutofit/>
          </a:bodyPr>
          <a:lstStyle/>
          <a:p>
            <a:r>
              <a:rPr lang="en-AU">
                <a:solidFill>
                  <a:srgbClr val="000000"/>
                </a:solidFill>
                <a:latin typeface="KG Summer Sunshine Blackout" panose="02000000000000000000" pitchFamily="2" charset="0"/>
              </a:rPr>
              <a:t>Specialists</a:t>
            </a:r>
          </a:p>
        </p:txBody>
      </p:sp>
      <p:sp>
        <p:nvSpPr>
          <p:cNvPr id="3" name="Content Placeholder 2"/>
          <p:cNvSpPr>
            <a:spLocks noGrp="1"/>
          </p:cNvSpPr>
          <p:nvPr>
            <p:ph idx="1"/>
          </p:nvPr>
        </p:nvSpPr>
        <p:spPr>
          <a:xfrm>
            <a:off x="603748" y="2567279"/>
            <a:ext cx="3602726" cy="3975491"/>
          </a:xfrm>
        </p:spPr>
        <p:txBody>
          <a:bodyPr vert="horz" lIns="91440" tIns="45720" rIns="91440" bIns="45720" rtlCol="0" anchor="ctr">
            <a:noAutofit/>
          </a:bodyPr>
          <a:lstStyle/>
          <a:p>
            <a:pPr marL="0" indent="0">
              <a:buNone/>
            </a:pPr>
            <a:r>
              <a:rPr lang="en-US" sz="2000" dirty="0">
                <a:solidFill>
                  <a:srgbClr val="000000"/>
                </a:solidFill>
                <a:ea typeface="+mn-lt"/>
                <a:cs typeface="+mn-lt"/>
              </a:rPr>
              <a:t>Children will be learning that living things have structural features and adaptations that help them to survive in their environment.  They will examine how particular living things have adapted to a range of environments such as the desert, the bush and the rainforest and how these adaptations help survival.  </a:t>
            </a:r>
            <a:endParaRPr lang="en-AU" sz="2000" dirty="0">
              <a:solidFill>
                <a:srgbClr val="000000"/>
              </a:solidFill>
              <a:ea typeface="+mn-lt"/>
              <a:cs typeface="+mn-lt"/>
            </a:endParaRPr>
          </a:p>
        </p:txBody>
      </p:sp>
    </p:spTree>
    <p:extLst>
      <p:ext uri="{BB962C8B-B14F-4D97-AF65-F5344CB8AC3E}">
        <p14:creationId xmlns:p14="http://schemas.microsoft.com/office/powerpoint/2010/main" val="3372168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BB22BE9-A271-4E34-AD53-733ADDDFD3F9}"/>
              </a:ext>
            </a:extLst>
          </p:cNvPr>
          <p:cNvGraphicFramePr>
            <a:graphicFrameLocks noGrp="1"/>
          </p:cNvGraphicFramePr>
          <p:nvPr>
            <p:ph idx="1"/>
            <p:extLst>
              <p:ext uri="{D42A27DB-BD31-4B8C-83A1-F6EECF244321}">
                <p14:modId xmlns:p14="http://schemas.microsoft.com/office/powerpoint/2010/main" val="1447750513"/>
              </p:ext>
            </p:extLst>
          </p:nvPr>
        </p:nvGraphicFramePr>
        <p:xfrm>
          <a:off x="183799" y="1476135"/>
          <a:ext cx="8815784" cy="2316936"/>
        </p:xfrm>
        <a:graphic>
          <a:graphicData uri="http://schemas.openxmlformats.org/drawingml/2006/table">
            <a:tbl>
              <a:tblPr firstRow="1" firstCol="1" bandRow="1">
                <a:tableStyleId>{5C22544A-7EE6-4342-B048-85BDC9FD1C3A}</a:tableStyleId>
              </a:tblPr>
              <a:tblGrid>
                <a:gridCol w="4407466">
                  <a:extLst>
                    <a:ext uri="{9D8B030D-6E8A-4147-A177-3AD203B41FA5}">
                      <a16:colId xmlns:a16="http://schemas.microsoft.com/office/drawing/2014/main" val="3727501789"/>
                    </a:ext>
                  </a:extLst>
                </a:gridCol>
                <a:gridCol w="4408318">
                  <a:extLst>
                    <a:ext uri="{9D8B030D-6E8A-4147-A177-3AD203B41FA5}">
                      <a16:colId xmlns:a16="http://schemas.microsoft.com/office/drawing/2014/main" val="876398505"/>
                    </a:ext>
                  </a:extLst>
                </a:gridCol>
              </a:tblGrid>
              <a:tr h="259536">
                <a:tc>
                  <a:txBody>
                    <a:bodyPr/>
                    <a:lstStyle/>
                    <a:p>
                      <a:pPr algn="ctr"/>
                      <a:r>
                        <a:rPr lang="en-GB" sz="1500" u="sng">
                          <a:effectLst/>
                        </a:rPr>
                        <a:t>Girls</a:t>
                      </a:r>
                      <a:endParaRPr lang="en-GB" sz="1500">
                        <a:effectLst/>
                      </a:endParaRPr>
                    </a:p>
                  </a:txBody>
                  <a:tcPr marL="68580" marR="68580" marT="0" marB="0"/>
                </a:tc>
                <a:tc>
                  <a:txBody>
                    <a:bodyPr/>
                    <a:lstStyle/>
                    <a:p>
                      <a:pPr algn="ctr"/>
                      <a:r>
                        <a:rPr lang="en-GB" sz="1500" u="sng">
                          <a:effectLst/>
                        </a:rPr>
                        <a:t>Boys</a:t>
                      </a:r>
                      <a:endParaRPr lang="en-GB" sz="1500">
                        <a:effectLst/>
                      </a:endParaRPr>
                    </a:p>
                  </a:txBody>
                  <a:tcPr marL="68580" marR="68580" marT="0" marB="0"/>
                </a:tc>
                <a:extLst>
                  <a:ext uri="{0D108BD9-81ED-4DB2-BD59-A6C34878D82A}">
                    <a16:rowId xmlns:a16="http://schemas.microsoft.com/office/drawing/2014/main" val="591867177"/>
                  </a:ext>
                </a:extLst>
              </a:tr>
              <a:tr h="1544865">
                <a:tc>
                  <a:txBody>
                    <a:bodyPr/>
                    <a:lstStyle/>
                    <a:p>
                      <a:pPr marL="342900" lvl="0" indent="-342900"/>
                      <a:r>
                        <a:rPr lang="en-US" sz="1500">
                          <a:effectLst/>
                        </a:rPr>
                        <a:t>Girls summer school dress.</a:t>
                      </a:r>
                    </a:p>
                    <a:p>
                      <a:pPr marL="342900" lvl="0" indent="-342900"/>
                      <a:r>
                        <a:rPr lang="en-US" sz="1500" u="sng">
                          <a:effectLst/>
                        </a:rPr>
                        <a:t>All black</a:t>
                      </a:r>
                      <a:r>
                        <a:rPr lang="en-US" sz="1500">
                          <a:effectLst/>
                        </a:rPr>
                        <a:t> leather lace-up shoes. (No velcro, canvas or Mary-Jane shoes permitted).</a:t>
                      </a:r>
                    </a:p>
                    <a:p>
                      <a:pPr marL="342900" lvl="0" indent="-342900"/>
                      <a:r>
                        <a:rPr lang="en-US" sz="1500" u="sng">
                          <a:effectLst/>
                        </a:rPr>
                        <a:t>All white</a:t>
                      </a:r>
                      <a:r>
                        <a:rPr lang="en-US" sz="1500">
                          <a:effectLst/>
                        </a:rPr>
                        <a:t> school socks (must not have any brand names/symbols or colours visible, and no ankle socks).</a:t>
                      </a:r>
                    </a:p>
                    <a:p>
                      <a:pPr marL="342900" lvl="0" indent="-342900"/>
                      <a:r>
                        <a:rPr lang="en-US" sz="1500">
                          <a:effectLst/>
                        </a:rPr>
                        <a:t>Black wide-brimmed school hat with school logo.</a:t>
                      </a:r>
                    </a:p>
                    <a:p>
                      <a:pPr marL="342900" lvl="0" indent="-342900"/>
                      <a:r>
                        <a:rPr lang="en-US" sz="1500">
                          <a:effectLst/>
                        </a:rPr>
                        <a:t>Optional:</a:t>
                      </a:r>
                    </a:p>
                    <a:p>
                      <a:pPr marL="342900" lvl="0" indent="-342900"/>
                      <a:r>
                        <a:rPr lang="en-US" sz="1500">
                          <a:effectLst/>
                        </a:rPr>
                        <a:t>Red woollen jumper with school logo.</a:t>
                      </a:r>
                    </a:p>
                  </a:txBody>
                  <a:tcPr marL="68580" marR="68580" marT="0" marB="0"/>
                </a:tc>
                <a:tc>
                  <a:txBody>
                    <a:bodyPr/>
                    <a:lstStyle/>
                    <a:p>
                      <a:pPr marL="342900" lvl="0" indent="-342900"/>
                      <a:r>
                        <a:rPr lang="en-US" sz="1500">
                          <a:effectLst/>
                        </a:rPr>
                        <a:t>Charcoal school shorts.</a:t>
                      </a:r>
                    </a:p>
                    <a:p>
                      <a:pPr marL="342900" lvl="0" indent="-342900"/>
                      <a:r>
                        <a:rPr lang="en-US" sz="1500">
                          <a:effectLst/>
                        </a:rPr>
                        <a:t>White short sleeve shirt with school crest.</a:t>
                      </a:r>
                    </a:p>
                    <a:p>
                      <a:pPr marL="342900" lvl="0" indent="-342900"/>
                      <a:r>
                        <a:rPr lang="en-US" sz="1500" u="sng">
                          <a:effectLst/>
                        </a:rPr>
                        <a:t>All black</a:t>
                      </a:r>
                      <a:r>
                        <a:rPr lang="en-US" sz="1500">
                          <a:effectLst/>
                        </a:rPr>
                        <a:t> leather lace-up shoes. (No velcro, canvas or Mary-Jane shoes permitted).</a:t>
                      </a:r>
                    </a:p>
                    <a:p>
                      <a:pPr marL="342900" lvl="0" indent="-342900"/>
                      <a:r>
                        <a:rPr lang="en-US" sz="1500" u="sng">
                          <a:effectLst/>
                        </a:rPr>
                        <a:t>All white</a:t>
                      </a:r>
                      <a:r>
                        <a:rPr lang="en-US" sz="1500">
                          <a:effectLst/>
                        </a:rPr>
                        <a:t> school socks (must not have any brand names/symbols or colours visible, and no ankle socks).</a:t>
                      </a:r>
                    </a:p>
                    <a:p>
                      <a:pPr marL="342900" lvl="0" indent="-342900"/>
                      <a:r>
                        <a:rPr lang="en-US" sz="1500">
                          <a:effectLst/>
                        </a:rPr>
                        <a:t>Black wide-brimmed school hat with school logo.</a:t>
                      </a:r>
                    </a:p>
                    <a:p>
                      <a:pPr marL="342900" lvl="0" indent="-342900"/>
                      <a:r>
                        <a:rPr lang="en-US" sz="1500">
                          <a:effectLst/>
                        </a:rPr>
                        <a:t>Optional: Red woollen jumper with school logo.</a:t>
                      </a:r>
                    </a:p>
                  </a:txBody>
                  <a:tcPr marL="68580" marR="68580" marT="0" marB="0"/>
                </a:tc>
                <a:extLst>
                  <a:ext uri="{0D108BD9-81ED-4DB2-BD59-A6C34878D82A}">
                    <a16:rowId xmlns:a16="http://schemas.microsoft.com/office/drawing/2014/main" val="2985176567"/>
                  </a:ext>
                </a:extLst>
              </a:tr>
            </a:tbl>
          </a:graphicData>
        </a:graphic>
      </p:graphicFrame>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dirty="0">
                <a:latin typeface="KG Summer Sunshine Blackout" panose="02000000000000000000" pitchFamily="2" charset="0"/>
              </a:rPr>
              <a:t>Uniform</a:t>
            </a:r>
          </a:p>
        </p:txBody>
      </p:sp>
      <p:sp>
        <p:nvSpPr>
          <p:cNvPr id="6" name="TextBox 5">
            <a:extLst>
              <a:ext uri="{FF2B5EF4-FFF2-40B4-BE49-F238E27FC236}">
                <a16:creationId xmlns:a16="http://schemas.microsoft.com/office/drawing/2014/main" id="{7B7D0078-01A9-43B0-8397-474ECD88282D}"/>
              </a:ext>
            </a:extLst>
          </p:cNvPr>
          <p:cNvSpPr txBox="1"/>
          <p:nvPr/>
        </p:nvSpPr>
        <p:spPr>
          <a:xfrm>
            <a:off x="-188394" y="845475"/>
            <a:ext cx="274320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b="1" u="sng">
                <a:latin typeface="Calibri"/>
                <a:cs typeface="Calibri"/>
              </a:rPr>
              <a:t>Summer Uniform</a:t>
            </a:r>
          </a:p>
          <a:p>
            <a:pPr algn="ctr"/>
            <a:r>
              <a:rPr lang="en-US" sz="1600" u="sng">
                <a:latin typeface="Calibri"/>
                <a:cs typeface="Calibri"/>
              </a:rPr>
              <a:t>Terms 1&amp;4</a:t>
            </a:r>
          </a:p>
          <a:p>
            <a:endParaRPr lang="en-US"/>
          </a:p>
        </p:txBody>
      </p:sp>
      <p:sp>
        <p:nvSpPr>
          <p:cNvPr id="8" name="TextBox 7">
            <a:extLst>
              <a:ext uri="{FF2B5EF4-FFF2-40B4-BE49-F238E27FC236}">
                <a16:creationId xmlns:a16="http://schemas.microsoft.com/office/drawing/2014/main" id="{7354D4D0-94C5-4697-9E4B-56840FEDF8E1}"/>
              </a:ext>
            </a:extLst>
          </p:cNvPr>
          <p:cNvSpPr txBox="1"/>
          <p:nvPr/>
        </p:nvSpPr>
        <p:spPr>
          <a:xfrm>
            <a:off x="184947" y="3872415"/>
            <a:ext cx="8389275"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600" b="1" u="sng">
                <a:latin typeface="Calibri"/>
                <a:cs typeface="Calibri"/>
              </a:rPr>
              <a:t>Sun Safety</a:t>
            </a:r>
          </a:p>
          <a:p>
            <a:pPr algn="just"/>
            <a:r>
              <a:rPr lang="en-GB" sz="1600">
                <a:latin typeface="Calibri"/>
                <a:cs typeface="Calibri"/>
              </a:rPr>
              <a:t>School hats are to be worn all year round, regardless of the weather conditions.</a:t>
            </a:r>
          </a:p>
          <a:p>
            <a:pPr algn="just"/>
            <a:r>
              <a:rPr lang="en-GB" sz="1600" b="1" u="sng">
                <a:latin typeface="Calibri"/>
                <a:cs typeface="Calibri"/>
              </a:rPr>
              <a:t>Hair</a:t>
            </a:r>
            <a:endParaRPr lang="en-GB" sz="1600">
              <a:latin typeface="Calibri"/>
              <a:cs typeface="Calibri"/>
            </a:endParaRPr>
          </a:p>
          <a:p>
            <a:pPr algn="just"/>
            <a:r>
              <a:rPr lang="en-US" sz="1600">
                <a:latin typeface="Calibri"/>
                <a:cs typeface="Calibri"/>
              </a:rPr>
              <a:t>Regardless of gender, long hair (hair that sits below the collar) should be neatly tied up or braided, and secured with a hair elastic. </a:t>
            </a:r>
          </a:p>
          <a:p>
            <a:pPr algn="just"/>
            <a:r>
              <a:rPr lang="en-GB" sz="1600" b="1" u="sng">
                <a:latin typeface="Calibri"/>
                <a:cs typeface="Calibri"/>
              </a:rPr>
              <a:t>Jewellery</a:t>
            </a:r>
            <a:endParaRPr lang="en-GB" sz="1600">
              <a:latin typeface="Calibri"/>
              <a:cs typeface="Calibri"/>
            </a:endParaRPr>
          </a:p>
          <a:p>
            <a:pPr algn="just"/>
            <a:r>
              <a:rPr lang="en-US" sz="1600">
                <a:latin typeface="Calibri"/>
                <a:cs typeface="Calibri"/>
              </a:rPr>
              <a:t>A plain watch may be worn. No 'Smart watches' (eg. Apple watches) are permitted. A simple chain/ necklace with a cross or Catholic medallion is permitted. This must be worn underneath items of clothing. 1 pair of plain gold or silver studs or small sleepers may be worn in the lower ear lobes.  </a:t>
            </a:r>
          </a:p>
          <a:p>
            <a:pPr algn="just"/>
            <a:r>
              <a:rPr lang="en-US" sz="1600" b="1" u="sng">
                <a:latin typeface="Calibri"/>
                <a:cs typeface="Calibri"/>
              </a:rPr>
              <a:t>Nail Polish and Makeup</a:t>
            </a:r>
            <a:endParaRPr lang="en-US" sz="1600">
              <a:latin typeface="Calibri"/>
              <a:cs typeface="Calibri"/>
            </a:endParaRPr>
          </a:p>
          <a:p>
            <a:pPr algn="just"/>
            <a:r>
              <a:rPr lang="en-US" sz="1600">
                <a:latin typeface="Calibri"/>
                <a:cs typeface="Calibri"/>
              </a:rPr>
              <a:t>Coloured nail polish and/or makeup is </a:t>
            </a:r>
            <a:r>
              <a:rPr lang="en-US" sz="1600" u="sng">
                <a:latin typeface="Calibri"/>
                <a:cs typeface="Calibri"/>
              </a:rPr>
              <a:t>not to be worn</a:t>
            </a:r>
            <a:r>
              <a:rPr lang="en-US" sz="1600">
                <a:latin typeface="Calibri"/>
                <a:cs typeface="Calibri"/>
              </a:rPr>
              <a:t> to school.</a:t>
            </a:r>
          </a:p>
        </p:txBody>
      </p:sp>
    </p:spTree>
    <p:extLst>
      <p:ext uri="{BB962C8B-B14F-4D97-AF65-F5344CB8AC3E}">
        <p14:creationId xmlns:p14="http://schemas.microsoft.com/office/powerpoint/2010/main" val="1276158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AU">
                <a:ea typeface="+mn-lt"/>
                <a:cs typeface="+mn-lt"/>
              </a:rPr>
              <a:t>Year 5 Class Mass- Friday 26</a:t>
            </a:r>
            <a:r>
              <a:rPr lang="en-AU" baseline="30000">
                <a:ea typeface="+mn-lt"/>
                <a:cs typeface="+mn-lt"/>
              </a:rPr>
              <a:t>th</a:t>
            </a:r>
            <a:r>
              <a:rPr lang="en-AU" dirty="0">
                <a:ea typeface="+mn-lt"/>
                <a:cs typeface="+mn-lt"/>
              </a:rPr>
              <a:t> </a:t>
            </a:r>
            <a:r>
              <a:rPr lang="en-AU">
                <a:ea typeface="+mn-lt"/>
                <a:cs typeface="+mn-lt"/>
              </a:rPr>
              <a:t>March</a:t>
            </a:r>
            <a:endParaRPr lang="en-AU" dirty="0">
              <a:ea typeface="+mn-lt"/>
              <a:cs typeface="+mn-lt"/>
            </a:endParaRPr>
          </a:p>
          <a:p>
            <a:r>
              <a:rPr lang="en-AU" dirty="0">
                <a:ea typeface="+mn-lt"/>
                <a:cs typeface="+mn-lt"/>
              </a:rPr>
              <a:t>Excursion- </a:t>
            </a:r>
            <a:endParaRPr lang="en-US" dirty="0">
              <a:ea typeface="+mn-lt"/>
              <a:cs typeface="+mn-lt"/>
            </a:endParaRPr>
          </a:p>
          <a:p>
            <a:pPr lvl="1"/>
            <a:r>
              <a:rPr lang="en-AU">
                <a:ea typeface="+mn-lt"/>
                <a:cs typeface="+mn-lt"/>
              </a:rPr>
              <a:t>Perth Mint and Heritage Walk- 6</a:t>
            </a:r>
            <a:r>
              <a:rPr lang="en-AU" baseline="30000" dirty="0">
                <a:ea typeface="+mn-lt"/>
                <a:cs typeface="+mn-lt"/>
              </a:rPr>
              <a:t>th</a:t>
            </a:r>
            <a:r>
              <a:rPr lang="en-AU" dirty="0">
                <a:ea typeface="+mn-lt"/>
                <a:cs typeface="+mn-lt"/>
              </a:rPr>
              <a:t> of April, Term 1</a:t>
            </a:r>
            <a:endParaRPr lang="en-US" dirty="0">
              <a:ea typeface="+mn-lt"/>
              <a:cs typeface="+mn-lt"/>
            </a:endParaRPr>
          </a:p>
          <a:p>
            <a:r>
              <a:rPr lang="en-AU"/>
              <a:t>Assembly- Friday 7</a:t>
            </a:r>
            <a:r>
              <a:rPr lang="en-AU" baseline="30000"/>
              <a:t>th</a:t>
            </a:r>
            <a:r>
              <a:rPr lang="en-AU" dirty="0"/>
              <a:t> </a:t>
            </a:r>
            <a:r>
              <a:rPr lang="en-AU"/>
              <a:t>May</a:t>
            </a:r>
            <a:endParaRPr lang="en-AU">
              <a:cs typeface="Calibri"/>
            </a:endParaRPr>
          </a:p>
          <a:p>
            <a:r>
              <a:rPr lang="en-AU" dirty="0"/>
              <a:t>Term 3 excursion tbc.</a:t>
            </a:r>
            <a:endParaRPr lang="en-AU" dirty="0">
              <a:cs typeface="Calibri"/>
            </a:endParaRPr>
          </a:p>
          <a:p>
            <a:r>
              <a:rPr lang="en-AU" dirty="0"/>
              <a:t>Incursions</a:t>
            </a:r>
            <a:endParaRPr lang="en-AU" dirty="0">
              <a:cs typeface="Calibri"/>
            </a:endParaRPr>
          </a:p>
          <a:p>
            <a:pPr lvl="1"/>
            <a:r>
              <a:rPr lang="en-AU" dirty="0"/>
              <a:t>Transperth- Term 3</a:t>
            </a:r>
          </a:p>
          <a:p>
            <a:pPr lvl="1"/>
            <a:r>
              <a:rPr lang="en-AU" dirty="0"/>
              <a:t>RAC- Term 4</a:t>
            </a:r>
          </a:p>
          <a:p>
            <a:pPr lvl="1"/>
            <a:r>
              <a:rPr lang="en-AU" dirty="0"/>
              <a:t>Sleep Over- Friday 30</a:t>
            </a:r>
            <a:r>
              <a:rPr lang="en-AU" baseline="30000" dirty="0"/>
              <a:t>th</a:t>
            </a:r>
            <a:r>
              <a:rPr lang="en-AU" dirty="0"/>
              <a:t> of October, Term 4</a:t>
            </a:r>
          </a:p>
        </p:txBody>
      </p:sp>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dirty="0">
                <a:latin typeface="KG Summer Sunshine Blackout" panose="02000000000000000000" pitchFamily="2" charset="0"/>
              </a:rPr>
              <a:t>Important Date</a:t>
            </a:r>
          </a:p>
        </p:txBody>
      </p:sp>
    </p:spTree>
    <p:extLst>
      <p:ext uri="{BB962C8B-B14F-4D97-AF65-F5344CB8AC3E}">
        <p14:creationId xmlns:p14="http://schemas.microsoft.com/office/powerpoint/2010/main" val="29131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Homework</a:t>
            </a:r>
          </a:p>
        </p:txBody>
      </p:sp>
      <p:sp>
        <p:nvSpPr>
          <p:cNvPr id="3" name="Content Placeholder 2"/>
          <p:cNvSpPr>
            <a:spLocks noGrp="1"/>
          </p:cNvSpPr>
          <p:nvPr>
            <p:ph idx="1"/>
          </p:nvPr>
        </p:nvSpPr>
        <p:spPr>
          <a:xfrm>
            <a:off x="457200" y="1484784"/>
            <a:ext cx="8229600" cy="4525963"/>
          </a:xfrm>
        </p:spPr>
        <p:txBody>
          <a:bodyPr vert="horz" lIns="91440" tIns="45720" rIns="91440" bIns="45720" rtlCol="0" anchor="t">
            <a:normAutofit fontScale="77500" lnSpcReduction="20000"/>
          </a:bodyPr>
          <a:lstStyle/>
          <a:p>
            <a:r>
              <a:rPr lang="en-AU" dirty="0"/>
              <a:t>Homework will be relevant, and the tasks will be carefully and clearly defined for the students.</a:t>
            </a:r>
          </a:p>
          <a:p>
            <a:pPr lvl="0"/>
            <a:r>
              <a:rPr lang="en-AU" dirty="0"/>
              <a:t>Teachers need to be aware of </a:t>
            </a:r>
            <a:r>
              <a:rPr lang="en-AU" b="1" dirty="0"/>
              <a:t>family commitments </a:t>
            </a:r>
            <a:r>
              <a:rPr lang="en-AU" dirty="0"/>
              <a:t>that may prevent children from completing their homework on occasions. Homework should not be used as a punishment.</a:t>
            </a:r>
          </a:p>
          <a:p>
            <a:r>
              <a:rPr lang="en-AU" dirty="0"/>
              <a:t>In Year Five we follow a weekly ‘</a:t>
            </a:r>
            <a:r>
              <a:rPr lang="en-AU" b="1" dirty="0"/>
              <a:t>Homework Template</a:t>
            </a:r>
            <a:r>
              <a:rPr lang="en-AU" dirty="0"/>
              <a:t>’. This contains a variety of activities that students can select from. Each week students have a page in their homework books to document their spelling and reading. There is also a space for you to sign off that you have witnessed your child completing these tasks. </a:t>
            </a:r>
          </a:p>
          <a:p>
            <a:pPr lvl="0"/>
            <a:r>
              <a:rPr lang="en-AU" dirty="0"/>
              <a:t>Building time management skills for high school, students will learn to prioritise and put time aside for work. </a:t>
            </a:r>
          </a:p>
          <a:p>
            <a:endParaRPr lang="en-AU" sz="1800" dirty="0"/>
          </a:p>
          <a:p>
            <a:pPr marL="0" indent="0">
              <a:buNone/>
            </a:pPr>
            <a:endParaRPr lang="en-AU" sz="1800" dirty="0"/>
          </a:p>
          <a:p>
            <a:endParaRPr lang="en-A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5805264"/>
            <a:ext cx="480060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693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69A3-46F7-492E-A032-9D698650BD24}"/>
              </a:ext>
            </a:extLst>
          </p:cNvPr>
          <p:cNvSpPr>
            <a:spLocks noGrp="1"/>
          </p:cNvSpPr>
          <p:nvPr>
            <p:ph type="title"/>
          </p:nvPr>
        </p:nvSpPr>
        <p:spPr/>
        <p:txBody>
          <a:bodyPr/>
          <a:lstStyle/>
          <a:p>
            <a:endParaRPr lang="en-US"/>
          </a:p>
        </p:txBody>
      </p:sp>
      <p:pic>
        <p:nvPicPr>
          <p:cNvPr id="4" name="Picture 4" descr="A close up of text on a whiteboard&#10;&#10;Description generated with high confidence">
            <a:extLst>
              <a:ext uri="{FF2B5EF4-FFF2-40B4-BE49-F238E27FC236}">
                <a16:creationId xmlns:a16="http://schemas.microsoft.com/office/drawing/2014/main" id="{D0661A7B-6B78-46B3-A21A-2F66A3183DD7}"/>
              </a:ext>
            </a:extLst>
          </p:cNvPr>
          <p:cNvPicPr>
            <a:picLocks noGrp="1" noChangeAspect="1"/>
          </p:cNvPicPr>
          <p:nvPr>
            <p:ph idx="1"/>
          </p:nvPr>
        </p:nvPicPr>
        <p:blipFill>
          <a:blip r:embed="rId2"/>
          <a:stretch>
            <a:fillRect/>
          </a:stretch>
        </p:blipFill>
        <p:spPr>
          <a:xfrm>
            <a:off x="5245310" y="1718813"/>
            <a:ext cx="3370492" cy="4868400"/>
          </a:xfrm>
        </p:spPr>
      </p:pic>
      <p:sp>
        <p:nvSpPr>
          <p:cNvPr id="9" name="Title 1">
            <a:extLst>
              <a:ext uri="{FF2B5EF4-FFF2-40B4-BE49-F238E27FC236}">
                <a16:creationId xmlns:a16="http://schemas.microsoft.com/office/drawing/2014/main" id="{C309CAB0-F31F-4958-BE10-67972E0BDB08}"/>
              </a:ext>
            </a:extLst>
          </p:cNvPr>
          <p:cNvSpPr txBox="1">
            <a:spLocks/>
          </p:cNvSpPr>
          <p:nvPr/>
        </p:nvSpPr>
        <p:spPr>
          <a:xfrm>
            <a:off x="447855" y="21137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dirty="0">
                <a:latin typeface="KG Summer Sunshine Blackout" panose="02000000000000000000" pitchFamily="2" charset="0"/>
              </a:rPr>
              <a:t>Homework</a:t>
            </a:r>
          </a:p>
        </p:txBody>
      </p:sp>
      <p:pic>
        <p:nvPicPr>
          <p:cNvPr id="10" name="Picture 10" descr="A screenshot of a cell phone&#10;&#10;Description generated with very high confidence">
            <a:extLst>
              <a:ext uri="{FF2B5EF4-FFF2-40B4-BE49-F238E27FC236}">
                <a16:creationId xmlns:a16="http://schemas.microsoft.com/office/drawing/2014/main" id="{C63171D7-99B8-45A9-B78C-152420081C3F}"/>
              </a:ext>
            </a:extLst>
          </p:cNvPr>
          <p:cNvPicPr>
            <a:picLocks noChangeAspect="1"/>
          </p:cNvPicPr>
          <p:nvPr/>
        </p:nvPicPr>
        <p:blipFill>
          <a:blip r:embed="rId3"/>
          <a:stretch>
            <a:fillRect/>
          </a:stretch>
        </p:blipFill>
        <p:spPr>
          <a:xfrm>
            <a:off x="455053" y="1718985"/>
            <a:ext cx="4625905" cy="3105967"/>
          </a:xfrm>
          <a:prstGeom prst="rect">
            <a:avLst/>
          </a:prstGeom>
        </p:spPr>
      </p:pic>
    </p:spTree>
    <p:extLst>
      <p:ext uri="{BB962C8B-B14F-4D97-AF65-F5344CB8AC3E}">
        <p14:creationId xmlns:p14="http://schemas.microsoft.com/office/powerpoint/2010/main" val="50519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br>
              <a:rPr lang="en-AU" dirty="0"/>
            </a:br>
            <a:r>
              <a:rPr lang="en-AU" sz="3100" dirty="0">
                <a:latin typeface="KG Summer Sunshine Blackout" panose="02000000000000000000" pitchFamily="2" charset="0"/>
              </a:rPr>
              <a:t>Mornings and after school</a:t>
            </a:r>
            <a:br>
              <a:rPr lang="en-AU" dirty="0"/>
            </a:br>
            <a:endParaRPr lang="en-AU" dirty="0"/>
          </a:p>
        </p:txBody>
      </p:sp>
      <p:sp>
        <p:nvSpPr>
          <p:cNvPr id="3" name="Content Placeholder 2"/>
          <p:cNvSpPr>
            <a:spLocks noGrp="1"/>
          </p:cNvSpPr>
          <p:nvPr>
            <p:ph idx="1"/>
          </p:nvPr>
        </p:nvSpPr>
        <p:spPr/>
        <p:txBody>
          <a:bodyPr>
            <a:normAutofit fontScale="77500" lnSpcReduction="20000"/>
          </a:bodyPr>
          <a:lstStyle/>
          <a:p>
            <a:r>
              <a:rPr lang="en-AU" dirty="0"/>
              <a:t>Upon arriving at school students are asked to sit or stand in front of the library with hat on! Students are not to drop bags off or walk by classroom as there is no supervision!</a:t>
            </a:r>
          </a:p>
          <a:p>
            <a:r>
              <a:rPr lang="en-AU" dirty="0"/>
              <a:t>Class doors open at 8.20. If you arrive to school after 8.35 that is considered late, and your child will need to sign in at the office.</a:t>
            </a:r>
          </a:p>
          <a:p>
            <a:r>
              <a:rPr lang="en-AU" dirty="0"/>
              <a:t>Students are to come in and complete their morning rotations. These start at 8:20 so please be prompt!</a:t>
            </a:r>
          </a:p>
          <a:p>
            <a:r>
              <a:rPr lang="en-AU" dirty="0"/>
              <a:t>After school, students are expected to sit with their youngest sibling in the designated areas. Students walking to Irene McCormack will be walked over by a staff member.</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5661248"/>
            <a:ext cx="1348408" cy="101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8229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001" y="5636817"/>
            <a:ext cx="999598" cy="1221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sz="3600" dirty="0">
                <a:latin typeface="KG Summer Sunshine Blackout" panose="02000000000000000000" pitchFamily="2" charset="0"/>
              </a:rPr>
              <a:t>Behaviour Management</a:t>
            </a:r>
          </a:p>
        </p:txBody>
      </p:sp>
      <p:sp>
        <p:nvSpPr>
          <p:cNvPr id="3" name="Content Placeholder 2"/>
          <p:cNvSpPr>
            <a:spLocks noGrp="1"/>
          </p:cNvSpPr>
          <p:nvPr>
            <p:ph idx="1"/>
          </p:nvPr>
        </p:nvSpPr>
        <p:spPr/>
        <p:txBody>
          <a:bodyPr>
            <a:normAutofit fontScale="92500" lnSpcReduction="10000"/>
          </a:bodyPr>
          <a:lstStyle/>
          <a:p>
            <a:r>
              <a:rPr lang="en-AU" sz="2400" dirty="0"/>
              <a:t>Positive behaviours will be recognised and encouraged. </a:t>
            </a:r>
          </a:p>
          <a:p>
            <a:r>
              <a:rPr lang="en-AU" sz="2400" dirty="0"/>
              <a:t>Positive decisions, good behaviour and work ethic rewarded through positive reinforcements.</a:t>
            </a:r>
          </a:p>
          <a:p>
            <a:r>
              <a:rPr lang="en-AU" sz="2400" dirty="0"/>
              <a:t>The School Behaviour management plan is designed to minimise interruptions from inappropriate behaviour in order to </a:t>
            </a:r>
            <a:r>
              <a:rPr lang="en-AU" sz="2400" b="1" dirty="0"/>
              <a:t>maximise the teaching and learning process</a:t>
            </a:r>
            <a:r>
              <a:rPr lang="en-AU" sz="2400" dirty="0"/>
              <a:t>.  The Behaviour Plan also acts as a pathway, in conjunction with parents, to guide our students to become active, responsible, considerate, giving members of the community. </a:t>
            </a:r>
          </a:p>
          <a:p>
            <a:r>
              <a:rPr lang="en-AU" sz="2400" dirty="0"/>
              <a:t>A </a:t>
            </a:r>
            <a:r>
              <a:rPr lang="en-AU" sz="2400" b="1" dirty="0"/>
              <a:t>warning system </a:t>
            </a:r>
            <a:r>
              <a:rPr lang="en-AU" sz="2400" dirty="0"/>
              <a:t>applies in our classrooms. 3 warnings, time out and reflection in a partner room. If students continue to make poor choices with regards to their behaviour we will contact you to discuss things further. In extreme cases you will be informed and Leadership may be involved.</a:t>
            </a:r>
          </a:p>
          <a:p>
            <a:endParaRPr lang="en-AU" sz="2400" dirty="0"/>
          </a:p>
        </p:txBody>
      </p:sp>
    </p:spTree>
    <p:extLst>
      <p:ext uri="{BB962C8B-B14F-4D97-AF65-F5344CB8AC3E}">
        <p14:creationId xmlns:p14="http://schemas.microsoft.com/office/powerpoint/2010/main" val="2828205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Social Worker</a:t>
            </a:r>
          </a:p>
        </p:txBody>
      </p:sp>
      <p:sp>
        <p:nvSpPr>
          <p:cNvPr id="3" name="Content Placeholder 2"/>
          <p:cNvSpPr>
            <a:spLocks noGrp="1"/>
          </p:cNvSpPr>
          <p:nvPr>
            <p:ph idx="1"/>
          </p:nvPr>
        </p:nvSpPr>
        <p:spPr/>
        <p:txBody>
          <a:bodyPr/>
          <a:lstStyle/>
          <a:p>
            <a:r>
              <a:rPr lang="en-AU" dirty="0"/>
              <a:t>Julie Ford</a:t>
            </a:r>
          </a:p>
          <a:p>
            <a:r>
              <a:rPr lang="en-AU" dirty="0">
                <a:hlinkClick r:id="rId2"/>
              </a:rPr>
              <a:t>Julie.Ford@cewa.edu.au</a:t>
            </a:r>
            <a:endParaRPr lang="en-AU" dirty="0"/>
          </a:p>
          <a:p>
            <a:r>
              <a:rPr lang="en-AU" dirty="0"/>
              <a:t>Coffee catch up mornings</a:t>
            </a:r>
          </a:p>
          <a:p>
            <a:pPr marL="0" indent="0">
              <a:buNone/>
            </a:pPr>
            <a:endParaRPr lang="en-AU" dirty="0"/>
          </a:p>
          <a:p>
            <a:pPr marL="0" indent="0">
              <a:buNone/>
            </a:pPr>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600200"/>
            <a:ext cx="2384523" cy="3578571"/>
          </a:xfrm>
          <a:prstGeom prst="rect">
            <a:avLst/>
          </a:prstGeom>
        </p:spPr>
      </p:pic>
    </p:spTree>
    <p:extLst>
      <p:ext uri="{BB962C8B-B14F-4D97-AF65-F5344CB8AC3E}">
        <p14:creationId xmlns:p14="http://schemas.microsoft.com/office/powerpoint/2010/main" val="622265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Absentees</a:t>
            </a:r>
          </a:p>
        </p:txBody>
      </p:sp>
      <p:sp>
        <p:nvSpPr>
          <p:cNvPr id="3" name="Content Placeholder 2"/>
          <p:cNvSpPr>
            <a:spLocks noGrp="1"/>
          </p:cNvSpPr>
          <p:nvPr>
            <p:ph idx="1"/>
          </p:nvPr>
        </p:nvSpPr>
        <p:spPr/>
        <p:txBody>
          <a:bodyPr vert="horz" lIns="91440" tIns="45720" rIns="91440" bIns="45720" rtlCol="0" anchor="t">
            <a:normAutofit/>
          </a:bodyPr>
          <a:lstStyle/>
          <a:p>
            <a:r>
              <a:rPr lang="en-AU" dirty="0"/>
              <a:t>A written note, email is required to explain absences. Notes must be dated and signed by a legal guardian. </a:t>
            </a:r>
          </a:p>
          <a:p>
            <a:endParaRPr lang="en-AU" dirty="0"/>
          </a:p>
          <a:p>
            <a:endParaRPr lang="en-AU" dirty="0"/>
          </a:p>
          <a:p>
            <a:endParaRPr lang="en-AU" dirty="0"/>
          </a:p>
          <a:p>
            <a:endParaRPr lang="en-AU" dirty="0"/>
          </a:p>
        </p:txBody>
      </p:sp>
      <p:pic>
        <p:nvPicPr>
          <p:cNvPr id="5" name="Picture 4"/>
          <p:cNvPicPr>
            <a:picLocks noChangeAspect="1"/>
          </p:cNvPicPr>
          <p:nvPr/>
        </p:nvPicPr>
        <p:blipFill>
          <a:blip r:embed="rId2"/>
          <a:stretch>
            <a:fillRect/>
          </a:stretch>
        </p:blipFill>
        <p:spPr>
          <a:xfrm>
            <a:off x="2987824" y="3356992"/>
            <a:ext cx="2664296" cy="2325392"/>
          </a:xfrm>
          <a:prstGeom prst="rect">
            <a:avLst/>
          </a:prstGeom>
        </p:spPr>
      </p:pic>
    </p:spTree>
    <p:extLst>
      <p:ext uri="{BB962C8B-B14F-4D97-AF65-F5344CB8AC3E}">
        <p14:creationId xmlns:p14="http://schemas.microsoft.com/office/powerpoint/2010/main" val="4155570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Autofit/>
          </a:bodyPr>
          <a:lstStyle/>
          <a:p>
            <a:r>
              <a:rPr lang="en-AU" sz="3200" dirty="0">
                <a:latin typeface="KG Summer Sunshine Blackout" panose="02000000000000000000" pitchFamily="2" charset="0"/>
              </a:rPr>
              <a:t>NAPLAN &amp; Bishop’s Literacy Tests</a:t>
            </a:r>
          </a:p>
        </p:txBody>
      </p:sp>
      <p:sp>
        <p:nvSpPr>
          <p:cNvPr id="3" name="Content Placeholder 2"/>
          <p:cNvSpPr>
            <a:spLocks noGrp="1"/>
          </p:cNvSpPr>
          <p:nvPr>
            <p:ph idx="1"/>
          </p:nvPr>
        </p:nvSpPr>
        <p:spPr>
          <a:xfrm>
            <a:off x="457200" y="1417638"/>
            <a:ext cx="8229600" cy="4525963"/>
          </a:xfrm>
        </p:spPr>
        <p:txBody>
          <a:bodyPr/>
          <a:lstStyle/>
          <a:p>
            <a:r>
              <a:rPr lang="en-AU" dirty="0"/>
              <a:t>NAPLAN testing will take place in Term 2</a:t>
            </a:r>
          </a:p>
          <a:p>
            <a:r>
              <a:rPr lang="en-AU" dirty="0"/>
              <a:t>All schools are moving to </a:t>
            </a:r>
            <a:r>
              <a:rPr lang="en-AU" b="1" dirty="0"/>
              <a:t>NAPLAN Online</a:t>
            </a:r>
            <a:r>
              <a:rPr lang="en-AU" dirty="0"/>
              <a:t>. Headphones will be used for any test that has audio and we will access a locked down browser. </a:t>
            </a:r>
          </a:p>
          <a:p>
            <a:r>
              <a:rPr lang="en-AU" dirty="0"/>
              <a:t>Bishop’s Literacy Test is Term 3</a:t>
            </a:r>
          </a:p>
          <a:p>
            <a:endParaRPr lang="en-AU" dirty="0"/>
          </a:p>
        </p:txBody>
      </p:sp>
      <p:pic>
        <p:nvPicPr>
          <p:cNvPr id="3074" name="Picture 2" descr="Image result for NAPL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5158611"/>
            <a:ext cx="4248472" cy="16993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A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221088"/>
            <a:ext cx="2282498" cy="231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9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AU" dirty="0"/>
              <a:t>If you would like to arrange a meeting please email us to organise a suitable time to meet.</a:t>
            </a:r>
          </a:p>
          <a:p>
            <a:pPr marL="0" indent="0">
              <a:buNone/>
            </a:pPr>
            <a:r>
              <a:rPr lang="en-AU" dirty="0"/>
              <a:t>Please ensure we are your first point of contact before Leadership. If you contact them directly, they will refer you back to us.</a:t>
            </a:r>
          </a:p>
          <a:p>
            <a:pPr marL="0" indent="0">
              <a:buNone/>
            </a:pPr>
            <a:r>
              <a:rPr lang="en-AU" dirty="0">
                <a:hlinkClick r:id="rId2"/>
              </a:rPr>
              <a:t>Josyln.selyer@cewa.edu.au</a:t>
            </a:r>
            <a:r>
              <a:rPr lang="en-AU" dirty="0"/>
              <a:t> </a:t>
            </a:r>
          </a:p>
          <a:p>
            <a:pPr marL="0" indent="0">
              <a:buNone/>
            </a:pPr>
            <a:r>
              <a:rPr lang="en-AU" dirty="0">
                <a:hlinkClick r:id="rId3"/>
              </a:rPr>
              <a:t>Nicole.bond@cewa.edu.au</a:t>
            </a:r>
            <a:endParaRPr lang="en-AU" dirty="0"/>
          </a:p>
          <a:p>
            <a:pPr marL="0" indent="0">
              <a:buNone/>
            </a:pPr>
            <a:endParaRPr lang="en-AU" dirty="0"/>
          </a:p>
        </p:txBody>
      </p:sp>
      <p:pic>
        <p:nvPicPr>
          <p:cNvPr id="5" name="Picture 4"/>
          <p:cNvPicPr>
            <a:picLocks noChangeAspect="1"/>
          </p:cNvPicPr>
          <p:nvPr/>
        </p:nvPicPr>
        <p:blipFill>
          <a:blip r:embed="rId4"/>
          <a:stretch>
            <a:fillRect/>
          </a:stretch>
        </p:blipFill>
        <p:spPr>
          <a:xfrm>
            <a:off x="5940152" y="3861048"/>
            <a:ext cx="1944216" cy="1696975"/>
          </a:xfrm>
          <a:prstGeom prst="rect">
            <a:avLst/>
          </a:prstGeom>
        </p:spPr>
      </p:pic>
      <p:sp>
        <p:nvSpPr>
          <p:cNvPr id="6" name="Title 1"/>
          <p:cNvSpPr txBox="1">
            <a:spLocks/>
          </p:cNvSpPr>
          <p:nvPr/>
        </p:nvSpPr>
        <p:spPr>
          <a:xfrm>
            <a:off x="395536" y="188640"/>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dirty="0">
                <a:latin typeface="KG Summer Sunshine Blackout" panose="02000000000000000000" pitchFamily="2" charset="0"/>
              </a:rPr>
              <a:t>Meetings/Teacher Contact</a:t>
            </a:r>
          </a:p>
        </p:txBody>
      </p:sp>
    </p:spTree>
    <p:extLst>
      <p:ext uri="{BB962C8B-B14F-4D97-AF65-F5344CB8AC3E}">
        <p14:creationId xmlns:p14="http://schemas.microsoft.com/office/powerpoint/2010/main" val="4198795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AU" dirty="0"/>
              <a:t>Information, and student work samples will be frequently uploaded to Seesaw. If you haven’t already, please sign up for your child’s account on Seesaw. </a:t>
            </a:r>
          </a:p>
          <a:p>
            <a:r>
              <a:rPr lang="en-AU" dirty="0"/>
              <a:t>*Please refrain from using Seesaw as a way of communicating with us. It is a platform for notes home and student work. If you wish to contact us, please do so via email or a phone call.</a:t>
            </a:r>
          </a:p>
          <a:p>
            <a:endParaRPr lang="en-AU" dirty="0"/>
          </a:p>
          <a:p>
            <a:endParaRPr lang="en-AU" dirty="0"/>
          </a:p>
        </p:txBody>
      </p:sp>
      <p:pic>
        <p:nvPicPr>
          <p:cNvPr id="4098" name="Picture 2" descr="Image result for seesaw for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157192"/>
            <a:ext cx="1584176" cy="158417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67544" y="26064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dirty="0">
                <a:latin typeface="KG Summer Sunshine Blackout" panose="02000000000000000000" pitchFamily="2" charset="0"/>
              </a:rPr>
              <a:t>Seesaw</a:t>
            </a:r>
          </a:p>
        </p:txBody>
      </p:sp>
    </p:spTree>
    <p:extLst>
      <p:ext uri="{BB962C8B-B14F-4D97-AF65-F5344CB8AC3E}">
        <p14:creationId xmlns:p14="http://schemas.microsoft.com/office/powerpoint/2010/main" val="1111031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9851"/>
            <a:ext cx="8229600" cy="1143000"/>
          </a:xfrm>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Sun Smart policy</a:t>
            </a:r>
          </a:p>
        </p:txBody>
      </p:sp>
      <p:sp>
        <p:nvSpPr>
          <p:cNvPr id="3" name="Content Placeholder 2"/>
          <p:cNvSpPr>
            <a:spLocks noGrp="1"/>
          </p:cNvSpPr>
          <p:nvPr>
            <p:ph idx="1"/>
          </p:nvPr>
        </p:nvSpPr>
        <p:spPr/>
        <p:txBody>
          <a:bodyPr>
            <a:normAutofit/>
          </a:bodyPr>
          <a:lstStyle/>
          <a:p>
            <a:pPr marL="0" indent="0">
              <a:buNone/>
            </a:pPr>
            <a:r>
              <a:rPr lang="en-AU" sz="2400" dirty="0"/>
              <a:t>Students will:</a:t>
            </a:r>
          </a:p>
          <a:p>
            <a:r>
              <a:rPr lang="en-AU" sz="2400" dirty="0"/>
              <a:t>Comply with Sun Safe rules and guidelines by school hats, school uniform, sunscreen and sunglasses;</a:t>
            </a:r>
          </a:p>
          <a:p>
            <a:r>
              <a:rPr lang="en-AU" sz="2400" dirty="0"/>
              <a:t>Apply SPF 30+ broad-spectrum, water-resistant sunscreen 20 minutes before going outdoors;</a:t>
            </a:r>
          </a:p>
          <a:p>
            <a:r>
              <a:rPr lang="en-AU" sz="2400" dirty="0"/>
              <a:t>Use shaded or covered areas when outdoors;</a:t>
            </a:r>
          </a:p>
          <a:p>
            <a:r>
              <a:rPr lang="en-AU" sz="2400" dirty="0"/>
              <a:t>Act as positive role models for other students in all aspects of Sun Safe behaviour.</a:t>
            </a:r>
          </a:p>
          <a:p>
            <a:endParaRPr lang="en-AU"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571628"/>
            <a:ext cx="1760548"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653136"/>
            <a:ext cx="1227888" cy="1637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475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Crunch &amp; Sip </a:t>
            </a:r>
          </a:p>
        </p:txBody>
      </p:sp>
      <p:pic>
        <p:nvPicPr>
          <p:cNvPr id="4" name="Picture 2" descr="Image result for crunch and sip"/>
          <p:cNvPicPr>
            <a:picLocks noChangeAspect="1" noChangeArrowheads="1"/>
          </p:cNvPicPr>
          <p:nvPr/>
        </p:nvPicPr>
        <p:blipFill rotWithShape="1">
          <a:blip r:embed="rId2">
            <a:extLst>
              <a:ext uri="{28A0092B-C50C-407E-A947-70E740481C1C}">
                <a14:useLocalDpi xmlns:a14="http://schemas.microsoft.com/office/drawing/2010/main" val="0"/>
              </a:ext>
            </a:extLst>
          </a:blip>
          <a:srcRect b="31021"/>
          <a:stretch/>
        </p:blipFill>
        <p:spPr bwMode="auto">
          <a:xfrm>
            <a:off x="2051720" y="4979219"/>
            <a:ext cx="5040560" cy="18341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70000" lnSpcReduction="20000"/>
          </a:bodyPr>
          <a:lstStyle/>
          <a:p>
            <a:r>
              <a:rPr lang="en-AU" dirty="0"/>
              <a:t>The </a:t>
            </a:r>
            <a:r>
              <a:rPr lang="en-AU" dirty="0" err="1"/>
              <a:t>Crunch&amp;Sip</a:t>
            </a:r>
            <a:r>
              <a:rPr lang="en-AU" dirty="0"/>
              <a:t> program is an easy way to help kids stay healthy and happy!</a:t>
            </a:r>
          </a:p>
          <a:p>
            <a:r>
              <a:rPr lang="en-AU" dirty="0" err="1"/>
              <a:t>Crunch&amp;Sip</a:t>
            </a:r>
            <a:r>
              <a:rPr lang="en-AU" dirty="0"/>
              <a:t> is a set time during the school day to eat vegetables and fruit and drink water in the classroom. Students bring vegetables or fruit to school each day for the </a:t>
            </a:r>
            <a:r>
              <a:rPr lang="en-AU" dirty="0" err="1"/>
              <a:t>Crunch&amp;Sip</a:t>
            </a:r>
            <a:r>
              <a:rPr lang="en-AU" dirty="0"/>
              <a:t> break. Each child also has a small clear bottle of water in the classroom to drink throughout the day to prevent dehydration.</a:t>
            </a:r>
          </a:p>
          <a:p>
            <a:r>
              <a:rPr lang="en-AU" dirty="0"/>
              <a:t>Giving students the chance to re-fuel with fruit or vegetables helps to improve physical and mental performance and concentration in the classroom, as well as promoting long term health.</a:t>
            </a:r>
          </a:p>
          <a:p>
            <a:r>
              <a:rPr lang="en-AU" dirty="0" err="1"/>
              <a:t>Crunch&amp;Sip</a:t>
            </a:r>
            <a:r>
              <a:rPr lang="en-AU" dirty="0"/>
              <a:t> is a well-established program in Western Australia, with over 44% of eligible schools across the state currently certified.</a:t>
            </a:r>
          </a:p>
          <a:p>
            <a:endParaRPr lang="en-AU" sz="2400" dirty="0"/>
          </a:p>
        </p:txBody>
      </p:sp>
    </p:spTree>
    <p:extLst>
      <p:ext uri="{BB962C8B-B14F-4D97-AF65-F5344CB8AC3E}">
        <p14:creationId xmlns:p14="http://schemas.microsoft.com/office/powerpoint/2010/main" val="1228795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runch and s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050670"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184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9552" y="278092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dirty="0">
                <a:latin typeface="KG Summer Sunshine Blackout" panose="02000000000000000000" pitchFamily="2" charset="0"/>
              </a:rPr>
              <a:t>Any Questions</a:t>
            </a:r>
          </a:p>
        </p:txBody>
      </p:sp>
    </p:spTree>
    <p:extLst>
      <p:ext uri="{BB962C8B-B14F-4D97-AF65-F5344CB8AC3E}">
        <p14:creationId xmlns:p14="http://schemas.microsoft.com/office/powerpoint/2010/main" val="202597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Weekly Timetable</a:t>
            </a:r>
          </a:p>
        </p:txBody>
      </p:sp>
      <p:sp>
        <p:nvSpPr>
          <p:cNvPr id="5" name="Rectangle 1"/>
          <p:cNvSpPr>
            <a:spLocks noChangeArrowheads="1"/>
          </p:cNvSpPr>
          <p:nvPr/>
        </p:nvSpPr>
        <p:spPr bwMode="auto">
          <a:xfrm>
            <a:off x="1533525" y="15938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a:xfrm>
            <a:off x="457200" y="1600200"/>
            <a:ext cx="3178696" cy="4525963"/>
          </a:xfrm>
        </p:spPr>
        <p:txBody>
          <a:bodyPr vert="horz" lIns="91440" tIns="45720" rIns="91440" bIns="45720" rtlCol="0" anchor="t">
            <a:normAutofit/>
          </a:bodyPr>
          <a:lstStyle/>
          <a:p>
            <a:pPr lvl="0"/>
            <a:r>
              <a:rPr lang="en-AU" sz="2800" dirty="0"/>
              <a:t>Tuesday</a:t>
            </a:r>
          </a:p>
          <a:p>
            <a:pPr lvl="1"/>
            <a:r>
              <a:rPr lang="en-AU" sz="2400" dirty="0"/>
              <a:t>Science</a:t>
            </a:r>
          </a:p>
          <a:p>
            <a:pPr lvl="0"/>
            <a:r>
              <a:rPr lang="en-AU" sz="2800" dirty="0"/>
              <a:t>Wednesday</a:t>
            </a:r>
          </a:p>
          <a:p>
            <a:pPr lvl="1"/>
            <a:r>
              <a:rPr lang="en-AU" sz="2400"/>
              <a:t>Italian &amp; Music</a:t>
            </a:r>
            <a:endParaRPr lang="en-AU" sz="2400">
              <a:cs typeface="Calibri"/>
            </a:endParaRPr>
          </a:p>
          <a:p>
            <a:pPr lvl="0"/>
            <a:r>
              <a:rPr lang="en-AU" sz="2800" dirty="0"/>
              <a:t>Thursday</a:t>
            </a:r>
          </a:p>
          <a:p>
            <a:pPr lvl="1"/>
            <a:r>
              <a:rPr lang="en-AU" sz="2400"/>
              <a:t>Sport</a:t>
            </a:r>
            <a:endParaRPr lang="en-AU" sz="2400">
              <a:cs typeface="Calibri"/>
            </a:endParaRPr>
          </a:p>
          <a:p>
            <a:pPr lvl="0"/>
            <a:r>
              <a:rPr lang="en-AU" sz="2800" dirty="0"/>
              <a:t>Friday</a:t>
            </a:r>
          </a:p>
          <a:p>
            <a:pPr lvl="1"/>
            <a:r>
              <a:rPr lang="en-AU" sz="2400" dirty="0"/>
              <a:t>Class Sport &amp; Library </a:t>
            </a:r>
          </a:p>
        </p:txBody>
      </p:sp>
      <p:sp>
        <p:nvSpPr>
          <p:cNvPr id="7" name="Rectangle 1"/>
          <p:cNvSpPr>
            <a:spLocks noChangeArrowheads="1"/>
          </p:cNvSpPr>
          <p:nvPr/>
        </p:nvSpPr>
        <p:spPr bwMode="auto">
          <a:xfrm>
            <a:off x="984250" y="1497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a:extLst>
              <a:ext uri="{FF2B5EF4-FFF2-40B4-BE49-F238E27FC236}">
                <a16:creationId xmlns:a16="http://schemas.microsoft.com/office/drawing/2014/main" id="{179A2508-80FF-4423-8165-9BA07E7EA71C}"/>
              </a:ext>
            </a:extLst>
          </p:cNvPr>
          <p:cNvPicPr>
            <a:picLocks noChangeAspect="1"/>
          </p:cNvPicPr>
          <p:nvPr/>
        </p:nvPicPr>
        <p:blipFill>
          <a:blip r:embed="rId2"/>
          <a:stretch>
            <a:fillRect/>
          </a:stretch>
        </p:blipFill>
        <p:spPr>
          <a:xfrm>
            <a:off x="3633544" y="2443575"/>
            <a:ext cx="5220071" cy="2917412"/>
          </a:xfrm>
          <a:prstGeom prst="rect">
            <a:avLst/>
          </a:prstGeom>
        </p:spPr>
      </p:pic>
    </p:spTree>
    <p:extLst>
      <p:ext uri="{BB962C8B-B14F-4D97-AF65-F5344CB8AC3E}">
        <p14:creationId xmlns:p14="http://schemas.microsoft.com/office/powerpoint/2010/main" val="3046816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iPads</a:t>
            </a:r>
          </a:p>
        </p:txBody>
      </p:sp>
      <p:sp>
        <p:nvSpPr>
          <p:cNvPr id="3" name="Content Placeholder 2"/>
          <p:cNvSpPr>
            <a:spLocks noGrp="1"/>
          </p:cNvSpPr>
          <p:nvPr>
            <p:ph idx="1"/>
          </p:nvPr>
        </p:nvSpPr>
        <p:spPr>
          <a:xfrm>
            <a:off x="457200" y="1600201"/>
            <a:ext cx="8435280" cy="3340968"/>
          </a:xfrm>
        </p:spPr>
        <p:txBody>
          <a:bodyPr>
            <a:normAutofit fontScale="32500" lnSpcReduction="20000"/>
          </a:bodyPr>
          <a:lstStyle/>
          <a:p>
            <a:r>
              <a:rPr lang="en-AU" b="1" dirty="0"/>
              <a:t>Parent / Student Agreement</a:t>
            </a:r>
            <a:br>
              <a:rPr lang="en-AU" dirty="0"/>
            </a:br>
            <a:r>
              <a:rPr lang="en-AU" dirty="0"/>
              <a:t>The use of iPad while at school is a privilege and not a right. I understand that if I am in breach of the Brighton Catholic Primary School Code of Conduct and Agreement Policy, I may lose my iPad and technology resources privilege.</a:t>
            </a:r>
            <a:br>
              <a:rPr lang="en-AU" dirty="0"/>
            </a:br>
            <a:br>
              <a:rPr lang="en-AU" dirty="0"/>
            </a:br>
            <a:r>
              <a:rPr lang="en-AU" dirty="0"/>
              <a:t>It is my responsibility to report and where appropriate, remind my child of the commitment made to the school when signing this iPad Code of Conduct and Agreement.</a:t>
            </a:r>
            <a:br>
              <a:rPr lang="en-AU" dirty="0"/>
            </a:br>
            <a:br>
              <a:rPr lang="en-AU" dirty="0"/>
            </a:br>
            <a:r>
              <a:rPr lang="en-AU" dirty="0"/>
              <a:t>STUDENT</a:t>
            </a:r>
            <a:br>
              <a:rPr lang="en-AU" dirty="0"/>
            </a:br>
            <a:br>
              <a:rPr lang="en-AU" dirty="0"/>
            </a:br>
            <a:r>
              <a:rPr lang="en-AU" dirty="0"/>
              <a:t>I, ______________________________________ have read and discussed this agreement with my parent(s); and accept the terms by which I shall use my iPad at Brighton Catholic Primary School.</a:t>
            </a:r>
            <a:br>
              <a:rPr lang="en-AU" dirty="0"/>
            </a:br>
            <a:br>
              <a:rPr lang="en-AU" dirty="0"/>
            </a:br>
            <a:r>
              <a:rPr lang="en-AU" dirty="0"/>
              <a:t>PARENT/CARER</a:t>
            </a:r>
            <a:br>
              <a:rPr lang="en-AU" dirty="0"/>
            </a:br>
            <a:br>
              <a:rPr lang="en-AU" dirty="0"/>
            </a:br>
            <a:r>
              <a:rPr lang="en-AU" dirty="0"/>
              <a:t>As the parent/carer of _______________________ , I give permission for my child to have access to an iPad while at Brighton Catholic Primary School. I have read and discussed the terms of the agreement with my child; and will support Brighton Catholic Primary School in the implementation of this Acceptable Use and Code of Conduct Agreement.</a:t>
            </a:r>
            <a:br>
              <a:rPr lang="en-AU" dirty="0"/>
            </a:br>
            <a:br>
              <a:rPr lang="en-AU" dirty="0"/>
            </a:br>
            <a:br>
              <a:rPr lang="en-AU" dirty="0"/>
            </a:br>
            <a:br>
              <a:rPr lang="en-AU" dirty="0"/>
            </a:br>
            <a:r>
              <a:rPr lang="en-AU" dirty="0"/>
              <a:t>STUDENT​​​​​​</a:t>
            </a:r>
            <a:br>
              <a:rPr lang="en-AU" dirty="0"/>
            </a:br>
            <a:r>
              <a:rPr lang="en-AU" dirty="0"/>
              <a:t>Name: __________________Signature: _____________________</a:t>
            </a:r>
            <a:br>
              <a:rPr lang="en-AU" dirty="0"/>
            </a:br>
            <a:r>
              <a:rPr lang="en-AU" dirty="0"/>
              <a:t>PARENT/ CARER</a:t>
            </a:r>
            <a:endParaRPr lang="en-AU" b="0" dirty="0">
              <a:effectLst/>
            </a:endParaRPr>
          </a:p>
          <a:p>
            <a:pPr marL="0" indent="0">
              <a:buNone/>
            </a:pPr>
            <a:r>
              <a:rPr lang="en-AU" dirty="0"/>
              <a:t>	</a:t>
            </a:r>
            <a:r>
              <a:rPr lang="en-AU" dirty="0" err="1"/>
              <a:t>Name:__________________Signature</a:t>
            </a:r>
            <a:r>
              <a:rPr lang="en-AU" dirty="0"/>
              <a:t>: _____________________</a:t>
            </a:r>
            <a:endParaRPr lang="en-AU" b="0" dirty="0">
              <a:effectLst/>
            </a:endParaRPr>
          </a:p>
          <a:p>
            <a:pPr marL="0" indent="0">
              <a:buNone/>
            </a:pPr>
            <a:r>
              <a:rPr lang="en-AU" dirty="0"/>
              <a:t>	</a:t>
            </a:r>
            <a:r>
              <a:rPr lang="en-AU" dirty="0" err="1"/>
              <a:t>Name:__________________Signature</a:t>
            </a:r>
            <a:r>
              <a:rPr lang="en-AU" dirty="0"/>
              <a:t>: _____________________</a:t>
            </a:r>
            <a:br>
              <a:rPr lang="en-AU" dirty="0"/>
            </a:br>
            <a:r>
              <a:rPr lang="en-AU"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512" y="3933056"/>
            <a:ext cx="215265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4941168"/>
            <a:ext cx="5328592" cy="1754326"/>
          </a:xfrm>
          <a:prstGeom prst="rect">
            <a:avLst/>
          </a:prstGeom>
          <a:noFill/>
        </p:spPr>
        <p:txBody>
          <a:bodyPr wrap="square" rtlCol="0">
            <a:spAutoFit/>
          </a:bodyPr>
          <a:lstStyle/>
          <a:p>
            <a:pPr algn="ctr"/>
            <a:r>
              <a:rPr lang="en-AU" dirty="0">
                <a:latin typeface="KG Summer Sunshine Blackout" panose="02000000000000000000" pitchFamily="2" charset="0"/>
              </a:rPr>
              <a:t>Attention!</a:t>
            </a:r>
          </a:p>
          <a:p>
            <a:pPr marL="285750" indent="-285750">
              <a:buFont typeface="Arial" panose="020B0604020202020204" pitchFamily="34" charset="0"/>
              <a:buChar char="•"/>
            </a:pPr>
            <a:r>
              <a:rPr lang="en-AU" dirty="0">
                <a:latin typeface="KG All of Me" panose="02000000000000000000" pitchFamily="2" charset="0"/>
              </a:rPr>
              <a:t>Must be 100% charged every day!</a:t>
            </a:r>
          </a:p>
          <a:p>
            <a:pPr marL="285750" indent="-285750">
              <a:buFont typeface="Arial" panose="020B0604020202020204" pitchFamily="34" charset="0"/>
              <a:buChar char="•"/>
            </a:pPr>
            <a:r>
              <a:rPr lang="en-AU" dirty="0">
                <a:latin typeface="KG All of Me" panose="02000000000000000000" pitchFamily="2" charset="0"/>
              </a:rPr>
              <a:t>Update policy that now included costs relating to damaged </a:t>
            </a:r>
            <a:r>
              <a:rPr lang="en-AU" dirty="0" err="1">
                <a:latin typeface="KG All of Me" panose="02000000000000000000" pitchFamily="2" charset="0"/>
              </a:rPr>
              <a:t>ipads</a:t>
            </a:r>
            <a:r>
              <a:rPr lang="en-AU" dirty="0">
                <a:latin typeface="KG All of Me" panose="02000000000000000000" pitchFamily="2" charset="0"/>
              </a:rPr>
              <a:t>. So please report any damage ASAP to the teacher (screens, chargers…) so we can investigate further.</a:t>
            </a:r>
          </a:p>
        </p:txBody>
      </p:sp>
    </p:spTree>
    <p:extLst>
      <p:ext uri="{BB962C8B-B14F-4D97-AF65-F5344CB8AC3E}">
        <p14:creationId xmlns:p14="http://schemas.microsoft.com/office/powerpoint/2010/main" val="403869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AU" dirty="0">
                <a:latin typeface="KG Summer Sunshine Blackout" panose="02000000000000000000" pitchFamily="2" charset="0"/>
              </a:rPr>
              <a:t>One Note</a:t>
            </a:r>
          </a:p>
        </p:txBody>
      </p:sp>
      <p:pic>
        <p:nvPicPr>
          <p:cNvPr id="5" name="Picture 4">
            <a:extLst>
              <a:ext uri="{FF2B5EF4-FFF2-40B4-BE49-F238E27FC236}">
                <a16:creationId xmlns:a16="http://schemas.microsoft.com/office/drawing/2014/main" id="{85095193-4984-4563-AD19-20AFE9788ACE}"/>
              </a:ext>
            </a:extLst>
          </p:cNvPr>
          <p:cNvPicPr>
            <a:picLocks noChangeAspect="1"/>
          </p:cNvPicPr>
          <p:nvPr/>
        </p:nvPicPr>
        <p:blipFill>
          <a:blip r:embed="rId2"/>
          <a:stretch>
            <a:fillRect/>
          </a:stretch>
        </p:blipFill>
        <p:spPr>
          <a:xfrm>
            <a:off x="539552" y="1484784"/>
            <a:ext cx="8064896" cy="5139044"/>
          </a:xfrm>
          <a:prstGeom prst="rect">
            <a:avLst/>
          </a:prstGeom>
        </p:spPr>
      </p:pic>
    </p:spTree>
    <p:extLst>
      <p:ext uri="{BB962C8B-B14F-4D97-AF65-F5344CB8AC3E}">
        <p14:creationId xmlns:p14="http://schemas.microsoft.com/office/powerpoint/2010/main" val="3136145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style>
          <a:lnRef idx="1">
            <a:schemeClr val="accent1"/>
          </a:lnRef>
          <a:fillRef idx="2">
            <a:schemeClr val="accent1"/>
          </a:fillRef>
          <a:effectRef idx="1">
            <a:schemeClr val="accent1"/>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AU" dirty="0">
                <a:latin typeface="KG Summer Sunshine Blackout" panose="02000000000000000000" pitchFamily="2" charset="0"/>
              </a:rPr>
              <a:t>Literacy</a:t>
            </a:r>
          </a:p>
        </p:txBody>
      </p:sp>
      <p:sp>
        <p:nvSpPr>
          <p:cNvPr id="4" name="TextBox 3"/>
          <p:cNvSpPr txBox="1"/>
          <p:nvPr/>
        </p:nvSpPr>
        <p:spPr>
          <a:xfrm>
            <a:off x="499770" y="1474143"/>
            <a:ext cx="8187449" cy="5324535"/>
          </a:xfrm>
          <a:prstGeom prst="rect">
            <a:avLst/>
          </a:prstGeom>
          <a:noFill/>
        </p:spPr>
        <p:txBody>
          <a:bodyPr wrap="square" rtlCol="0" anchor="t">
            <a:spAutoFit/>
          </a:bodyPr>
          <a:lstStyle/>
          <a:p>
            <a:pPr marL="285750" indent="-285750">
              <a:spcBef>
                <a:spcPct val="20000"/>
              </a:spcBef>
              <a:buFont typeface="Arial"/>
              <a:buChar char="•"/>
            </a:pPr>
            <a:r>
              <a:rPr lang="en-AU" sz="2000">
                <a:cs typeface="Calibri"/>
              </a:rPr>
              <a:t>Teaching at ‘point of need’, moving students forward.</a:t>
            </a:r>
            <a:endParaRPr lang="en-US" sz="2000">
              <a:cs typeface="Calibri"/>
            </a:endParaRPr>
          </a:p>
          <a:p>
            <a:pPr marL="285750" indent="-285750">
              <a:spcBef>
                <a:spcPct val="20000"/>
              </a:spcBef>
              <a:buFont typeface="Arial"/>
              <a:buChar char="•"/>
            </a:pPr>
            <a:r>
              <a:rPr lang="en-AU" sz="2000">
                <a:cs typeface="Calibri"/>
              </a:rPr>
              <a:t>Students are grouped to teach at point of need.</a:t>
            </a:r>
            <a:endParaRPr lang="en-US" sz="2000">
              <a:cs typeface="Calibri"/>
            </a:endParaRPr>
          </a:p>
          <a:p>
            <a:pPr marL="285750" indent="-285750">
              <a:spcBef>
                <a:spcPct val="20000"/>
              </a:spcBef>
              <a:buFont typeface="Arial"/>
              <a:buChar char="•"/>
            </a:pPr>
            <a:r>
              <a:rPr lang="en-AU" sz="2000">
                <a:cs typeface="Calibri"/>
              </a:rPr>
              <a:t>English Stars - incorporates spelling, grammar and comprehension activities. It includes written assignments and oral presentations based on the featured text type of the unit, knowledge Tests include the language conventions covered in the Yearly Plan prior to the test, Comprehension Tests are discrete opportunities to assess students’ comprehension skills as the year progresses and Spelling Tests are included at the end of every unit and test students’ knowledge of the spelling concepts taught </a:t>
            </a:r>
            <a:r>
              <a:rPr lang="en-AU" sz="2000" i="1">
                <a:cs typeface="Calibri"/>
              </a:rPr>
              <a:t>in that unit</a:t>
            </a:r>
            <a:r>
              <a:rPr lang="en-AU" sz="2000">
                <a:cs typeface="Calibri"/>
              </a:rPr>
              <a:t>.</a:t>
            </a:r>
          </a:p>
          <a:p>
            <a:pPr marL="285750" indent="-285750">
              <a:spcBef>
                <a:spcPct val="20000"/>
              </a:spcBef>
              <a:buFont typeface="Arial"/>
              <a:buChar char="•"/>
            </a:pPr>
            <a:r>
              <a:rPr lang="en-AU" sz="2000">
                <a:cs typeface="Calibri"/>
              </a:rPr>
              <a:t>Guided Reading – small group work. Each student reads with a teacher once a week.</a:t>
            </a:r>
          </a:p>
          <a:p>
            <a:pPr marL="285750" indent="-285750">
              <a:spcBef>
                <a:spcPct val="20000"/>
              </a:spcBef>
              <a:buFont typeface="Arial"/>
              <a:buChar char="•"/>
            </a:pPr>
            <a:r>
              <a:rPr lang="en-AU" sz="2000">
                <a:cs typeface="Calibri"/>
              </a:rPr>
              <a:t>Literacy Pro – home reading program which involves a quiz at the end of the book. </a:t>
            </a:r>
          </a:p>
          <a:p>
            <a:pPr marL="285750" indent="-285750">
              <a:spcBef>
                <a:spcPct val="20000"/>
              </a:spcBef>
              <a:buFont typeface="Arial"/>
              <a:buChar char="•"/>
            </a:pPr>
            <a:r>
              <a:rPr lang="en-AU" sz="2000">
                <a:cs typeface="Calibri"/>
              </a:rPr>
              <a:t>Talk 4 Writing - writing program. This term we will be covering Persuasive and Narrative writing.</a:t>
            </a:r>
          </a:p>
        </p:txBody>
      </p:sp>
      <p:pic>
        <p:nvPicPr>
          <p:cNvPr id="2" name="Picture 4" descr="A close up of a toy&#10;&#10;Description generated with high confidence">
            <a:extLst>
              <a:ext uri="{FF2B5EF4-FFF2-40B4-BE49-F238E27FC236}">
                <a16:creationId xmlns:a16="http://schemas.microsoft.com/office/drawing/2014/main" id="{C180F4CF-EFC0-4452-ABC4-0BA31903F8AC}"/>
              </a:ext>
            </a:extLst>
          </p:cNvPr>
          <p:cNvPicPr>
            <a:picLocks noChangeAspect="1"/>
          </p:cNvPicPr>
          <p:nvPr/>
        </p:nvPicPr>
        <p:blipFill>
          <a:blip r:embed="rId2"/>
          <a:stretch>
            <a:fillRect/>
          </a:stretch>
        </p:blipFill>
        <p:spPr>
          <a:xfrm>
            <a:off x="6550363" y="196980"/>
            <a:ext cx="2524939" cy="1645451"/>
          </a:xfrm>
          <a:prstGeom prst="rect">
            <a:avLst/>
          </a:prstGeom>
        </p:spPr>
      </p:pic>
    </p:spTree>
    <p:extLst>
      <p:ext uri="{BB962C8B-B14F-4D97-AF65-F5344CB8AC3E}">
        <p14:creationId xmlns:p14="http://schemas.microsoft.com/office/powerpoint/2010/main" val="804298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sz="3600" dirty="0">
                <a:latin typeface="KG Summer Sunshine Blackout" panose="02000000000000000000" pitchFamily="2" charset="0"/>
              </a:rPr>
              <a:t>Mathematics </a:t>
            </a:r>
          </a:p>
        </p:txBody>
      </p:sp>
      <p:sp>
        <p:nvSpPr>
          <p:cNvPr id="3" name="Content Placeholder 2"/>
          <p:cNvSpPr>
            <a:spLocks noGrp="1"/>
          </p:cNvSpPr>
          <p:nvPr>
            <p:ph idx="1"/>
          </p:nvPr>
        </p:nvSpPr>
        <p:spPr/>
        <p:txBody>
          <a:bodyPr vert="horz" lIns="91440" tIns="45720" rIns="91440" bIns="45720" rtlCol="0" anchor="t">
            <a:normAutofit fontScale="85000" lnSpcReduction="10000"/>
          </a:bodyPr>
          <a:lstStyle/>
          <a:p>
            <a:r>
              <a:rPr lang="en-AU" dirty="0"/>
              <a:t>Teaching at ‘point of need’, moving students forward.</a:t>
            </a:r>
            <a:endParaRPr lang="en-AU" dirty="0">
              <a:cs typeface="Calibri"/>
            </a:endParaRPr>
          </a:p>
          <a:p>
            <a:r>
              <a:rPr lang="en-AU" dirty="0"/>
              <a:t>Students are grouped to teach at point of need.</a:t>
            </a:r>
          </a:p>
          <a:p>
            <a:r>
              <a:rPr lang="en-AU" dirty="0"/>
              <a:t>Post tests to monitor learning and progress.</a:t>
            </a:r>
          </a:p>
          <a:p>
            <a:r>
              <a:rPr lang="en-AU" dirty="0"/>
              <a:t>I do, we do, you do, plough back, explicit teaching model.</a:t>
            </a:r>
          </a:p>
          <a:p>
            <a:r>
              <a:rPr lang="en-AU" dirty="0"/>
              <a:t>Number and Algebra</a:t>
            </a:r>
          </a:p>
          <a:p>
            <a:pPr lvl="1"/>
            <a:r>
              <a:rPr lang="en-AU" dirty="0"/>
              <a:t>Mon, Tues, Wed,</a:t>
            </a:r>
          </a:p>
          <a:p>
            <a:pPr lvl="1"/>
            <a:r>
              <a:rPr lang="en-AU" dirty="0"/>
              <a:t>On Mondays we will have extra support from Mr Clarke.</a:t>
            </a:r>
            <a:endParaRPr lang="en-AU" dirty="0">
              <a:cs typeface="Calibri"/>
            </a:endParaRPr>
          </a:p>
          <a:p>
            <a:r>
              <a:rPr lang="en-AU" dirty="0"/>
              <a:t>Measurement and Geometry</a:t>
            </a:r>
          </a:p>
          <a:p>
            <a:pPr lvl="1"/>
            <a:r>
              <a:rPr lang="en-AU" dirty="0"/>
              <a:t>Thurs, Fri with rotations to incorporate all styles of learning</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94538"/>
            <a:ext cx="1522487" cy="130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930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fontScale="62500" lnSpcReduction="20000"/>
          </a:bodyPr>
          <a:lstStyle/>
          <a:p>
            <a:pPr marL="0" indent="0">
              <a:buNone/>
            </a:pPr>
            <a:r>
              <a:rPr lang="en-AU" dirty="0"/>
              <a:t>Term Topics</a:t>
            </a:r>
          </a:p>
          <a:p>
            <a:r>
              <a:rPr lang="en-AU" dirty="0"/>
              <a:t>Term 1</a:t>
            </a:r>
          </a:p>
          <a:p>
            <a:pPr lvl="1"/>
            <a:r>
              <a:rPr lang="en-AU" dirty="0"/>
              <a:t>N&amp;A- Four orders of operation </a:t>
            </a:r>
          </a:p>
          <a:p>
            <a:pPr lvl="1"/>
            <a:r>
              <a:rPr lang="en-AU" dirty="0"/>
              <a:t>M&amp;G- Lines &amp; Angles, Symmetry &amp; Transformations, 3D Objects &amp; Cross Sections</a:t>
            </a:r>
          </a:p>
          <a:p>
            <a:pPr marL="358775" lvl="1" indent="-358775">
              <a:buFont typeface="Arial" panose="020B0604020202020204" pitchFamily="34" charset="0"/>
              <a:buChar char="•"/>
            </a:pPr>
            <a:r>
              <a:rPr lang="en-AU" sz="3200" dirty="0"/>
              <a:t>Term 2</a:t>
            </a:r>
          </a:p>
          <a:p>
            <a:pPr lvl="1"/>
            <a:r>
              <a:rPr lang="en-AU" dirty="0"/>
              <a:t>N&amp;A- Fractions, decimals</a:t>
            </a:r>
          </a:p>
          <a:p>
            <a:pPr lvl="1"/>
            <a:r>
              <a:rPr lang="en-AU" dirty="0"/>
              <a:t>M&amp;G- Perimeter &amp; Area</a:t>
            </a:r>
            <a:r>
              <a:rPr lang="en-AU" dirty="0">
                <a:cs typeface="Calibri"/>
              </a:rPr>
              <a:t>, </a:t>
            </a:r>
            <a:r>
              <a:rPr lang="en-AU" dirty="0"/>
              <a:t>Weight &amp; Mass, Volume &amp; Capacity, Metric Units</a:t>
            </a:r>
          </a:p>
          <a:p>
            <a:r>
              <a:rPr lang="en-AU" dirty="0"/>
              <a:t>Term 3</a:t>
            </a:r>
          </a:p>
          <a:p>
            <a:pPr lvl="1"/>
            <a:r>
              <a:rPr lang="en-AU" dirty="0"/>
              <a:t>N&amp;A- Percentages and money</a:t>
            </a:r>
          </a:p>
          <a:p>
            <a:pPr lvl="1"/>
            <a:r>
              <a:rPr lang="en-AU" dirty="0"/>
              <a:t>M&amp;G- 24hr time, Coordinates &amp; Mapping</a:t>
            </a:r>
            <a:endParaRPr lang="en-AU" dirty="0">
              <a:cs typeface="Calibri"/>
            </a:endParaRPr>
          </a:p>
          <a:p>
            <a:r>
              <a:rPr lang="en-AU" dirty="0"/>
              <a:t>Term 4</a:t>
            </a:r>
          </a:p>
          <a:p>
            <a:pPr lvl="1"/>
            <a:r>
              <a:rPr lang="en-AU" dirty="0"/>
              <a:t>N&amp;A- Pre-Algebra and Number Patterns</a:t>
            </a:r>
          </a:p>
          <a:p>
            <a:pPr lvl="1"/>
            <a:r>
              <a:rPr lang="en-AU" dirty="0"/>
              <a:t>M&amp;G- Data &amp; Stats, Chance &amp; Probability</a:t>
            </a:r>
            <a:endParaRPr lang="en-AU" dirty="0">
              <a:cs typeface="Calibri"/>
            </a:endParaRPr>
          </a:p>
          <a:p>
            <a:endParaRPr lang="en-AU" dirty="0"/>
          </a:p>
          <a:p>
            <a:endParaRPr lang="en-AU" dirty="0"/>
          </a:p>
        </p:txBody>
      </p:sp>
      <p:sp>
        <p:nvSpPr>
          <p:cNvPr id="4"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sz="3600" dirty="0">
                <a:latin typeface="KG Summer Sunshine Blackout" panose="02000000000000000000" pitchFamily="2" charset="0"/>
              </a:rPr>
              <a:t>Mathematics </a:t>
            </a:r>
          </a:p>
        </p:txBody>
      </p:sp>
    </p:spTree>
    <p:extLst>
      <p:ext uri="{BB962C8B-B14F-4D97-AF65-F5344CB8AC3E}">
        <p14:creationId xmlns:p14="http://schemas.microsoft.com/office/powerpoint/2010/main" val="298191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AU" dirty="0">
                <a:latin typeface="KG Summer Sunshine Blackout" panose="02000000000000000000" pitchFamily="2" charset="0"/>
              </a:rPr>
              <a:t>Religious Education</a:t>
            </a:r>
          </a:p>
        </p:txBody>
      </p:sp>
      <p:sp>
        <p:nvSpPr>
          <p:cNvPr id="3" name="Content Placeholder 2"/>
          <p:cNvSpPr>
            <a:spLocks noGrp="1"/>
          </p:cNvSpPr>
          <p:nvPr>
            <p:ph idx="1"/>
          </p:nvPr>
        </p:nvSpPr>
        <p:spPr/>
        <p:txBody>
          <a:bodyPr>
            <a:normAutofit lnSpcReduction="10000"/>
          </a:bodyPr>
          <a:lstStyle/>
          <a:p>
            <a:r>
              <a:rPr lang="en-AU" dirty="0"/>
              <a:t>Relationship Restored (Penance)</a:t>
            </a:r>
          </a:p>
          <a:p>
            <a:r>
              <a:rPr lang="en-AU" dirty="0"/>
              <a:t>Choosing to do Good (Lent/Easter)</a:t>
            </a:r>
          </a:p>
          <a:p>
            <a:r>
              <a:rPr lang="en-AU" dirty="0"/>
              <a:t>Nourishing Our Goodness (Eucharist)</a:t>
            </a:r>
          </a:p>
          <a:p>
            <a:r>
              <a:rPr lang="en-AU" dirty="0"/>
              <a:t>We are Called (Baptism)</a:t>
            </a:r>
          </a:p>
          <a:p>
            <a:r>
              <a:rPr lang="en-AU" dirty="0"/>
              <a:t>The Spirit Frees (Confirmation)</a:t>
            </a:r>
          </a:p>
          <a:p>
            <a:r>
              <a:rPr lang="en-AU" dirty="0"/>
              <a:t>The Church Community (Church)</a:t>
            </a:r>
          </a:p>
          <a:p>
            <a:r>
              <a:rPr lang="en-AU" dirty="0"/>
              <a:t>All Creation Gives Thanks (Prayer)</a:t>
            </a:r>
          </a:p>
          <a:p>
            <a:r>
              <a:rPr lang="en-AU" dirty="0"/>
              <a:t>Helped by the Word (Advent)</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581128"/>
            <a:ext cx="1979179"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83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BFCB37C016034C9BF0A9B057257AD1" ma:contentTypeVersion="38" ma:contentTypeDescription="Create a new document." ma:contentTypeScope="" ma:versionID="e5064acc13ee9dfbb5b1dd7414abfd05">
  <xsd:schema xmlns:xsd="http://www.w3.org/2001/XMLSchema" xmlns:xs="http://www.w3.org/2001/XMLSchema" xmlns:p="http://schemas.microsoft.com/office/2006/metadata/properties" xmlns:ns3="bf0b2b02-5594-446e-8023-02373e6fe5fe" xmlns:ns4="9051abfd-0e2f-4ec2-a170-9c9587278c77" targetNamespace="http://schemas.microsoft.com/office/2006/metadata/properties" ma:root="true" ma:fieldsID="509646fda8f49f93dd4cf9b2ac87033c" ns3:_="" ns4:_="">
    <xsd:import namespace="bf0b2b02-5594-446e-8023-02373e6fe5fe"/>
    <xsd:import namespace="9051abfd-0e2f-4ec2-a170-9c9587278c77"/>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TeamsChannelId" minOccurs="0"/>
                <xsd:element ref="ns3:IsNotebookLocked" minOccurs="0"/>
                <xsd:element ref="ns3:MediaServiceAutoKeyPoints" minOccurs="0"/>
                <xsd:element ref="ns3:MediaServiceKeyPoints" minOccurs="0"/>
                <xsd:element ref="ns3:Math_Settings" minOccurs="0"/>
                <xsd:element ref="ns3:Distribution_Groups" minOccurs="0"/>
                <xsd:element ref="ns3:LMS_Mappin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0b2b02-5594-446e-8023-02373e6fe5fe"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CultureName" ma:index="21" nillable="true" ma:displayName="Culture Name" ma:internalName="CultureName">
      <xsd:simpleType>
        <xsd:restriction base="dms:Text"/>
      </xsd:simpleType>
    </xsd:element>
    <xsd:element name="AppVersion" ma:index="22" nillable="true" ma:displayName="App Version" ma:internalName="AppVersion">
      <xsd:simpleType>
        <xsd:restriction base="dms:Text"/>
      </xsd:simpleType>
    </xsd:element>
    <xsd:element name="Teachers" ma:index="2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6" nillable="true" ma:displayName="Invited Teachers" ma:internalName="Invited_Teachers">
      <xsd:simpleType>
        <xsd:restriction base="dms:Note">
          <xsd:maxLength value="255"/>
        </xsd:restriction>
      </xsd:simpleType>
    </xsd:element>
    <xsd:element name="Invited_Students" ma:index="27" nillable="true" ma:displayName="Invited Students" ma:internalName="Invited_Student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description="" ma:internalName="MediaServiceAutoTags" ma:readOnly="true">
      <xsd:simpleType>
        <xsd:restriction base="dms:Text"/>
      </xsd:simpleType>
    </xsd:element>
    <xsd:element name="MediaServiceLocation" ma:index="35" nillable="true" ma:displayName="MediaServiceLocation" ma:internalName="MediaServiceLocation" ma:readOnly="true">
      <xsd:simpleType>
        <xsd:restriction base="dms:Text"/>
      </xsd:simpleType>
    </xsd:element>
    <xsd:element name="MediaServiceOCR" ma:index="36" nillable="true" ma:displayName="MediaServiceOCR" ma:internalName="MediaServiceOCR" ma:readOnly="true">
      <xsd:simpleType>
        <xsd:restriction base="dms:Note">
          <xsd:maxLength value="255"/>
        </xsd:restriction>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GenerationTime" ma:index="38" nillable="true" ma:displayName="MediaServiceGenerationTime" ma:hidden="true" ma:internalName="MediaServiceGenerationTime" ma:readOnly="true">
      <xsd:simpleType>
        <xsd:restriction base="dms:Text"/>
      </xsd:simpleType>
    </xsd:element>
    <xsd:element name="TeamsChannelId" ma:index="39" nillable="true" ma:displayName="Teams Channel Id" ma:internalName="TeamsChannelId">
      <xsd:simpleType>
        <xsd:restriction base="dms:Text"/>
      </xsd:simpleType>
    </xsd:element>
    <xsd:element name="IsNotebookLocked" ma:index="40" nillable="true" ma:displayName="Is Notebook Locked" ma:internalName="IsNotebookLocked">
      <xsd:simpleType>
        <xsd:restriction base="dms:Boolean"/>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ath_Settings" ma:index="43" nillable="true" ma:displayName="Math Settings" ma:internalName="Math_Settings">
      <xsd:simpleType>
        <xsd:restriction base="dms:Text"/>
      </xsd:simpleType>
    </xsd:element>
    <xsd:element name="Distribution_Groups" ma:index="44" nillable="true" ma:displayName="Distribution Groups" ma:internalName="Distribution_Groups">
      <xsd:simpleType>
        <xsd:restriction base="dms:Note">
          <xsd:maxLength value="255"/>
        </xsd:restriction>
      </xsd:simpleType>
    </xsd:element>
    <xsd:element name="LMS_Mappings" ma:index="45" nillable="true" ma:displayName="LMS Mappings" ma:internalName="LMS_Mapping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51abfd-0e2f-4ec2-a170-9c9587278c77"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faultSectionNames xmlns="bf0b2b02-5594-446e-8023-02373e6fe5fe" xsi:nil="true"/>
    <Invited_Teachers xmlns="bf0b2b02-5594-446e-8023-02373e6fe5fe" xsi:nil="true"/>
    <IsNotebookLocked xmlns="bf0b2b02-5594-446e-8023-02373e6fe5fe" xsi:nil="true"/>
    <FolderType xmlns="bf0b2b02-5594-446e-8023-02373e6fe5fe" xsi:nil="true"/>
    <MigrationWizIdDocumentLibraryPermissions xmlns="bf0b2b02-5594-446e-8023-02373e6fe5fe" xsi:nil="true"/>
    <Templates xmlns="bf0b2b02-5594-446e-8023-02373e6fe5fe" xsi:nil="true"/>
    <MigrationWizId xmlns="bf0b2b02-5594-446e-8023-02373e6fe5fe" xsi:nil="true"/>
    <Owner xmlns="bf0b2b02-5594-446e-8023-02373e6fe5fe">
      <UserInfo>
        <DisplayName/>
        <AccountId xsi:nil="true"/>
        <AccountType/>
      </UserInfo>
    </Owner>
    <Students xmlns="bf0b2b02-5594-446e-8023-02373e6fe5fe">
      <UserInfo>
        <DisplayName/>
        <AccountId xsi:nil="true"/>
        <AccountType/>
      </UserInfo>
    </Students>
    <Student_Groups xmlns="bf0b2b02-5594-446e-8023-02373e6fe5fe">
      <UserInfo>
        <DisplayName/>
        <AccountId xsi:nil="true"/>
        <AccountType/>
      </UserInfo>
    </Student_Groups>
    <Math_Settings xmlns="bf0b2b02-5594-446e-8023-02373e6fe5fe" xsi:nil="true"/>
    <MigrationWizIdPermissions xmlns="bf0b2b02-5594-446e-8023-02373e6fe5fe" xsi:nil="true"/>
    <AppVersion xmlns="bf0b2b02-5594-446e-8023-02373e6fe5fe" xsi:nil="true"/>
    <LMS_Mappings xmlns="bf0b2b02-5594-446e-8023-02373e6fe5fe" xsi:nil="true"/>
    <NotebookType xmlns="bf0b2b02-5594-446e-8023-02373e6fe5fe" xsi:nil="true"/>
    <Distribution_Groups xmlns="bf0b2b02-5594-446e-8023-02373e6fe5fe" xsi:nil="true"/>
    <Has_Teacher_Only_SectionGroup xmlns="bf0b2b02-5594-446e-8023-02373e6fe5fe" xsi:nil="true"/>
    <MigrationWizIdPermissionLevels xmlns="bf0b2b02-5594-446e-8023-02373e6fe5fe" xsi:nil="true"/>
    <Teachers xmlns="bf0b2b02-5594-446e-8023-02373e6fe5fe">
      <UserInfo>
        <DisplayName/>
        <AccountId xsi:nil="true"/>
        <AccountType/>
      </UserInfo>
    </Teachers>
    <Is_Collaboration_Space_Locked xmlns="bf0b2b02-5594-446e-8023-02373e6fe5fe" xsi:nil="true"/>
    <Invited_Students xmlns="bf0b2b02-5594-446e-8023-02373e6fe5fe" xsi:nil="true"/>
    <TeamsChannelId xmlns="bf0b2b02-5594-446e-8023-02373e6fe5fe" xsi:nil="true"/>
    <CultureName xmlns="bf0b2b02-5594-446e-8023-02373e6fe5fe" xsi:nil="true"/>
    <MigrationWizIdSecurityGroups xmlns="bf0b2b02-5594-446e-8023-02373e6fe5fe" xsi:nil="true"/>
    <Self_Registration_Enabled xmlns="bf0b2b02-5594-446e-8023-02373e6fe5f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6DCAE7-6223-4AA4-BD40-D2AEB09EAA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0b2b02-5594-446e-8023-02373e6fe5fe"/>
    <ds:schemaRef ds:uri="9051abfd-0e2f-4ec2-a170-9c9587278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ACBB4B-886D-45EB-A69E-F4DB59F234D2}">
  <ds:schemaRefs>
    <ds:schemaRef ds:uri="http://purl.org/dc/dcmitype/"/>
    <ds:schemaRef ds:uri="http://schemas.microsoft.com/office/2006/documentManagement/types"/>
    <ds:schemaRef ds:uri="http://purl.org/dc/elements/1.1/"/>
    <ds:schemaRef ds:uri="http://schemas.microsoft.com/office/2006/metadata/properties"/>
    <ds:schemaRef ds:uri="9051abfd-0e2f-4ec2-a170-9c9587278c77"/>
    <ds:schemaRef ds:uri="http://purl.org/dc/terms/"/>
    <ds:schemaRef ds:uri="bf0b2b02-5594-446e-8023-02373e6fe5f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74A1773-EB7D-4442-99AB-AF362CA613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5354</TotalTime>
  <Words>2128</Words>
  <Application>Microsoft Office PowerPoint</Application>
  <PresentationFormat>On-screen Show (4:3)</PresentationFormat>
  <Paragraphs>157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KG All of Me</vt:lpstr>
      <vt:lpstr>KG Summer Sunshine Blackout</vt:lpstr>
      <vt:lpstr>Office Theme</vt:lpstr>
      <vt:lpstr>Year 5 2021</vt:lpstr>
      <vt:lpstr> Mornings and after school </vt:lpstr>
      <vt:lpstr>Weekly Timetable</vt:lpstr>
      <vt:lpstr>iPads</vt:lpstr>
      <vt:lpstr>One Note</vt:lpstr>
      <vt:lpstr>PowerPoint Presentation</vt:lpstr>
      <vt:lpstr>Mathematics </vt:lpstr>
      <vt:lpstr>Mathematics </vt:lpstr>
      <vt:lpstr>Religious Education</vt:lpstr>
      <vt:lpstr>Keeping Safe</vt:lpstr>
      <vt:lpstr>Keeping Safe</vt:lpstr>
      <vt:lpstr>Specialists</vt:lpstr>
      <vt:lpstr>Specialists</vt:lpstr>
      <vt:lpstr>Specialists</vt:lpstr>
      <vt:lpstr>Specialists</vt:lpstr>
      <vt:lpstr>Uniform</vt:lpstr>
      <vt:lpstr>Important Date</vt:lpstr>
      <vt:lpstr>Homework</vt:lpstr>
      <vt:lpstr>PowerPoint Presentation</vt:lpstr>
      <vt:lpstr>Behaviour Management</vt:lpstr>
      <vt:lpstr>Social Worker</vt:lpstr>
      <vt:lpstr>Absentees</vt:lpstr>
      <vt:lpstr>NAPLAN &amp; Bishop’s Literacy Tests</vt:lpstr>
      <vt:lpstr>PowerPoint Presentation</vt:lpstr>
      <vt:lpstr>PowerPoint Presentation</vt:lpstr>
      <vt:lpstr>Sun Smart policy</vt:lpstr>
      <vt:lpstr>Crunch &amp; Sip </vt:lpstr>
      <vt:lpstr>PowerPoint Presentation</vt:lpstr>
      <vt:lpstr>PowerPoint Presentation</vt:lpstr>
    </vt:vector>
  </TitlesOfParts>
  <Company>CEOWA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5 2017</dc:title>
  <dc:creator>Rebeccca Freeman</dc:creator>
  <cp:lastModifiedBy>Joslyn Selyer (St Francis of Assisi Catholic Primary Sch - Butler)</cp:lastModifiedBy>
  <cp:revision>181</cp:revision>
  <dcterms:created xsi:type="dcterms:W3CDTF">2017-02-06T07:10:10Z</dcterms:created>
  <dcterms:modified xsi:type="dcterms:W3CDTF">2021-02-08T08:33:17Z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0x01010066BFCB37C016034C9BF0A9B057257AD1</vt:lpwstr>
  </property>
</Properties>
</file>